
<file path=[Content_Types].xml><?xml version="1.0" encoding="utf-8"?>
<Types xmlns="http://schemas.openxmlformats.org/package/2006/content-types">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3654" r:id="rId1"/>
  </p:sldMasterIdLst>
  <p:notesMasterIdLst>
    <p:notesMasterId r:id="rId50"/>
  </p:notesMasterIdLst>
  <p:sldIdLst>
    <p:sldId id="256" r:id="rId2"/>
    <p:sldId id="324" r:id="rId3"/>
    <p:sldId id="328" r:id="rId4"/>
    <p:sldId id="1962" r:id="rId5"/>
    <p:sldId id="286" r:id="rId6"/>
    <p:sldId id="1952" r:id="rId7"/>
    <p:sldId id="294" r:id="rId8"/>
    <p:sldId id="1950" r:id="rId9"/>
    <p:sldId id="1970" r:id="rId10"/>
    <p:sldId id="285" r:id="rId11"/>
    <p:sldId id="1961" r:id="rId12"/>
    <p:sldId id="1951" r:id="rId13"/>
    <p:sldId id="1956" r:id="rId14"/>
    <p:sldId id="1932" r:id="rId15"/>
    <p:sldId id="1964" r:id="rId16"/>
    <p:sldId id="281" r:id="rId17"/>
    <p:sldId id="1963" r:id="rId18"/>
    <p:sldId id="1966" r:id="rId19"/>
    <p:sldId id="282" r:id="rId20"/>
    <p:sldId id="283" r:id="rId21"/>
    <p:sldId id="274" r:id="rId22"/>
    <p:sldId id="1967" r:id="rId23"/>
    <p:sldId id="1972" r:id="rId24"/>
    <p:sldId id="1971" r:id="rId25"/>
    <p:sldId id="1973" r:id="rId26"/>
    <p:sldId id="1975" r:id="rId27"/>
    <p:sldId id="1968" r:id="rId28"/>
    <p:sldId id="1974" r:id="rId29"/>
    <p:sldId id="1978" r:id="rId30"/>
    <p:sldId id="1979" r:id="rId31"/>
    <p:sldId id="1980" r:id="rId32"/>
    <p:sldId id="1981" r:id="rId33"/>
    <p:sldId id="1982" r:id="rId34"/>
    <p:sldId id="1983" r:id="rId35"/>
    <p:sldId id="1984" r:id="rId36"/>
    <p:sldId id="1976" r:id="rId37"/>
    <p:sldId id="1986" r:id="rId38"/>
    <p:sldId id="1988" r:id="rId39"/>
    <p:sldId id="1989" r:id="rId40"/>
    <p:sldId id="1990" r:id="rId41"/>
    <p:sldId id="1987" r:id="rId42"/>
    <p:sldId id="1969" r:id="rId43"/>
    <p:sldId id="287" r:id="rId44"/>
    <p:sldId id="1955" r:id="rId45"/>
    <p:sldId id="1957" r:id="rId46"/>
    <p:sldId id="1977" r:id="rId47"/>
    <p:sldId id="586" r:id="rId48"/>
    <p:sldId id="326" r:id="rId49"/>
  </p:sldIdLst>
  <p:sldSz cx="9144000" cy="5143500" type="screen16x9"/>
  <p:notesSz cx="6858000" cy="9144000"/>
  <p:embeddedFontLst>
    <p:embeddedFont>
      <p:font typeface="Calibri" panose="020F0502020204030204" pitchFamily="34" charset="0"/>
      <p:regular r:id="rId51"/>
      <p:bold r:id="rId52"/>
      <p:italic r:id="rId53"/>
      <p:boldItalic r:id="rId54"/>
    </p:embeddedFont>
    <p:embeddedFont>
      <p:font typeface="Consolas" panose="020B0609020204030204" pitchFamily="49" charset="0"/>
      <p:regular r:id="rId55"/>
      <p:bold r:id="rId56"/>
      <p:italic r:id="rId57"/>
      <p:boldItalic r:id="rId58"/>
    </p:embeddedFont>
    <p:embeddedFont>
      <p:font typeface="Roboto" panose="020B0604020202020204" charset="0"/>
      <p:regular r:id="rId59"/>
      <p:bold r:id="rId60"/>
      <p:italic r:id="rId61"/>
      <p:boldItalic r:id="rId62"/>
    </p:embeddedFont>
    <p:embeddedFont>
      <p:font typeface="Segoe UI" panose="020B0502040204020203" pitchFamily="34" charset="0"/>
      <p:regular r:id="rId63"/>
      <p:bold r:id="rId64"/>
      <p:italic r:id="rId65"/>
      <p:boldItalic r:id="rId66"/>
    </p:embeddedFont>
    <p:embeddedFont>
      <p:font typeface="Segoe UI Light" panose="020B0502040204020203" pitchFamily="34" charset="0"/>
      <p:regular r:id="rId67"/>
      <p: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tonio Garcia Aprea" initials="" lastIdx="3" clrIdx="0"/>
  <p:cmAuthor id="1" name="David Siegel"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4150"/>
    <a:srgbClr val="F2F2F2"/>
    <a:srgbClr val="8947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2DE63D5-997A-4646-A377-4702673A728D}" styleName="Estilo claro 2 - Acento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8220" autoAdjust="0"/>
  </p:normalViewPr>
  <p:slideViewPr>
    <p:cSldViewPr snapToGrid="0" snapToObjects="1">
      <p:cViewPr varScale="1">
        <p:scale>
          <a:sx n="89" d="100"/>
          <a:sy n="89"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5.fntdata"/><Relationship Id="rId63" Type="http://schemas.openxmlformats.org/officeDocument/2006/relationships/font" Target="fonts/font13.fntdata"/><Relationship Id="rId68"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61"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font" Target="fonts/font1.fntdata"/><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Shape 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 name="Shape 3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5</a:t>
            </a:fld>
            <a:endParaRPr lang="en-US"/>
          </a:p>
        </p:txBody>
      </p:sp>
    </p:spTree>
    <p:extLst>
      <p:ext uri="{BB962C8B-B14F-4D97-AF65-F5344CB8AC3E}">
        <p14:creationId xmlns:p14="http://schemas.microsoft.com/office/powerpoint/2010/main" val="4286760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12</a:t>
            </a:fld>
            <a:endParaRPr lang="en-US"/>
          </a:p>
        </p:txBody>
      </p:sp>
    </p:spTree>
    <p:extLst>
      <p:ext uri="{BB962C8B-B14F-4D97-AF65-F5344CB8AC3E}">
        <p14:creationId xmlns:p14="http://schemas.microsoft.com/office/powerpoint/2010/main" val="1221537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sz="900" dirty="0">
                <a:gradFill>
                  <a:gsLst>
                    <a:gs pos="2917">
                      <a:schemeClr val="tx1"/>
                    </a:gs>
                    <a:gs pos="30000">
                      <a:schemeClr val="tx1"/>
                    </a:gs>
                  </a:gsLst>
                  <a:lin ang="5400000" scaled="0"/>
                </a:gradFill>
              </a:rPr>
              <a:t>Opinionated default application shell</a:t>
            </a:r>
          </a:p>
          <a:p>
            <a:pPr marL="457200" indent="-457200" algn="l">
              <a:buFont typeface="Arial" panose="020B0604020202020204" pitchFamily="34" charset="0"/>
              <a:buChar char="•"/>
            </a:pPr>
            <a:r>
              <a:rPr lang="en-US" sz="900" dirty="0">
                <a:gradFill>
                  <a:gsLst>
                    <a:gs pos="2917">
                      <a:schemeClr val="tx1"/>
                    </a:gs>
                    <a:gs pos="30000">
                      <a:schemeClr val="tx1"/>
                    </a:gs>
                  </a:gsLst>
                  <a:lin ang="5400000" scaled="0"/>
                </a:gradFill>
              </a:rPr>
              <a:t>Developers fill in the blanks</a:t>
            </a:r>
          </a:p>
          <a:p>
            <a:pPr marL="457200" indent="-457200" algn="l">
              <a:buFont typeface="Arial" panose="020B0604020202020204" pitchFamily="34" charset="0"/>
              <a:buChar char="•"/>
            </a:pPr>
            <a:r>
              <a:rPr lang="en-US" sz="900" dirty="0">
                <a:gradFill>
                  <a:gsLst>
                    <a:gs pos="2917">
                      <a:schemeClr val="tx1"/>
                    </a:gs>
                    <a:gs pos="30000">
                      <a:schemeClr val="tx1"/>
                    </a:gs>
                  </a:gsLst>
                  <a:lin ang="5400000" scaled="0"/>
                </a:gradFill>
              </a:rPr>
              <a:t>Instead of assembling app from parts</a:t>
            </a:r>
          </a:p>
          <a:p>
            <a:pPr marL="457200" indent="-457200" algn="l">
              <a:buFont typeface="Arial" panose="020B0604020202020204" pitchFamily="34" charset="0"/>
              <a:buChar char="•"/>
            </a:pPr>
            <a:r>
              <a:rPr lang="en-US" sz="900" dirty="0">
                <a:gradFill>
                  <a:gsLst>
                    <a:gs pos="2917">
                      <a:schemeClr val="tx1"/>
                    </a:gs>
                    <a:gs pos="30000">
                      <a:schemeClr val="tx1"/>
                    </a:gs>
                  </a:gsLst>
                  <a:lin ang="5400000" scaled="0"/>
                </a:gradFill>
              </a:rPr>
              <a:t>Removes repetitive steps</a:t>
            </a:r>
          </a:p>
          <a:p>
            <a:pPr marL="457200" indent="-457200" algn="l">
              <a:buFont typeface="Arial" panose="020B0604020202020204" pitchFamily="34" charset="0"/>
              <a:buChar char="•"/>
            </a:pPr>
            <a:endParaRPr lang="en-US" sz="900" dirty="0">
              <a:gradFill>
                <a:gsLst>
                  <a:gs pos="2917">
                    <a:schemeClr val="tx1"/>
                  </a:gs>
                  <a:gs pos="30000">
                    <a:schemeClr val="tx1"/>
                  </a:gs>
                </a:gsLst>
                <a:lin ang="5400000" scaled="0"/>
              </a:gradFill>
            </a:endParaRPr>
          </a:p>
          <a:p>
            <a:pPr algn="l"/>
            <a:r>
              <a:rPr lang="en-US" sz="900" dirty="0">
                <a:gradFill>
                  <a:gsLst>
                    <a:gs pos="2917">
                      <a:schemeClr val="tx1"/>
                    </a:gs>
                    <a:gs pos="30000">
                      <a:schemeClr val="tx1"/>
                    </a:gs>
                  </a:gsLst>
                  <a:lin ang="5400000" scaled="0"/>
                </a:gradFill>
              </a:rPr>
              <a:t>Embraces Native Platform</a:t>
            </a:r>
          </a:p>
          <a:p>
            <a:pPr marL="457200" indent="-457200" algn="l">
              <a:buFont typeface="Arial" panose="020B0604020202020204" pitchFamily="34" charset="0"/>
              <a:buChar char="•"/>
            </a:pPr>
            <a:r>
              <a:rPr lang="en-US" sz="900" dirty="0">
                <a:gradFill>
                  <a:gsLst>
                    <a:gs pos="2917">
                      <a:schemeClr val="tx1"/>
                    </a:gs>
                    <a:gs pos="30000">
                      <a:schemeClr val="tx1"/>
                    </a:gs>
                  </a:gsLst>
                  <a:lin ang="5400000" scaled="0"/>
                </a:gradFill>
              </a:rPr>
              <a:t>Handles Navigation</a:t>
            </a:r>
          </a:p>
          <a:p>
            <a:pPr marL="457200" indent="-457200">
              <a:buFont typeface="Arial" panose="020B0604020202020204" pitchFamily="34" charset="0"/>
              <a:buChar char="•"/>
            </a:pPr>
            <a:r>
              <a:rPr lang="en-US" sz="900" dirty="0">
                <a:gradFill>
                  <a:gsLst>
                    <a:gs pos="2917">
                      <a:schemeClr val="tx1"/>
                    </a:gs>
                    <a:gs pos="30000">
                      <a:schemeClr val="tx1"/>
                    </a:gs>
                  </a:gsLst>
                  <a:lin ang="5400000" scaled="0"/>
                </a:gradFill>
              </a:rPr>
              <a:t>Platform consistency (Shell and </a:t>
            </a:r>
            <a:r>
              <a:rPr lang="en-US" sz="900" dirty="0" err="1">
                <a:gradFill>
                  <a:gsLst>
                    <a:gs pos="2917">
                      <a:schemeClr val="tx1"/>
                    </a:gs>
                    <a:gs pos="30000">
                      <a:schemeClr val="tx1"/>
                    </a:gs>
                  </a:gsLst>
                  <a:lin ang="5400000" scaled="0"/>
                </a:gradFill>
              </a:rPr>
              <a:t>MaterialShell</a:t>
            </a:r>
            <a:r>
              <a:rPr lang="en-US" sz="900" dirty="0">
                <a:gradFill>
                  <a:gsLst>
                    <a:gs pos="2917">
                      <a:schemeClr val="tx1"/>
                    </a:gs>
                    <a:gs pos="30000">
                      <a:schemeClr val="tx1"/>
                    </a:gs>
                  </a:gsLst>
                  <a:lin ang="5400000" scaled="0"/>
                </a:gradFill>
              </a:rPr>
              <a:t>)</a:t>
            </a:r>
          </a:p>
          <a:p>
            <a:pPr algn="l"/>
            <a:endParaRPr lang="en-US" sz="900" dirty="0">
              <a:gradFill>
                <a:gsLst>
                  <a:gs pos="2917">
                    <a:schemeClr val="tx1"/>
                  </a:gs>
                  <a:gs pos="30000">
                    <a:schemeClr val="tx1"/>
                  </a:gs>
                </a:gsLst>
                <a:lin ang="5400000" scaled="0"/>
              </a:gradFill>
            </a:endParaRPr>
          </a:p>
          <a:p>
            <a:pPr algn="l"/>
            <a:r>
              <a:rPr lang="en-US" sz="900" dirty="0">
                <a:gradFill>
                  <a:gsLst>
                    <a:gs pos="2917">
                      <a:schemeClr val="tx1"/>
                    </a:gs>
                    <a:gs pos="30000">
                      <a:schemeClr val="tx1"/>
                    </a:gs>
                  </a:gsLst>
                  <a:lin ang="5400000" scaled="0"/>
                </a:gradFill>
              </a:rPr>
              <a:t>Handles application </a:t>
            </a:r>
            <a:r>
              <a:rPr lang="en-US" sz="900" dirty="0" err="1">
                <a:gradFill>
                  <a:gsLst>
                    <a:gs pos="2917">
                      <a:schemeClr val="tx1"/>
                    </a:gs>
                    <a:gs pos="30000">
                      <a:schemeClr val="tx1"/>
                    </a:gs>
                  </a:gsLst>
                  <a:lin ang="5400000" scaled="0"/>
                </a:gradFill>
              </a:rPr>
              <a:t>Urls</a:t>
            </a:r>
            <a:endParaRPr lang="en-US" sz="900" dirty="0">
              <a:gradFill>
                <a:gsLst>
                  <a:gs pos="2917">
                    <a:schemeClr val="tx1"/>
                  </a:gs>
                  <a:gs pos="30000">
                    <a:schemeClr val="tx1"/>
                  </a:gs>
                </a:gsLst>
                <a:lin ang="5400000" scaled="0"/>
              </a:gradFill>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12/1/2018 12:52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485016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3182574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5742CF5-576E-4BE3-9102-375535DDCE68}" type="datetime1">
              <a:rPr lang="en-US" smtClean="0"/>
              <a:t>12/1/2018</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12460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wrap="square"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wrap="square" lIns="91425" tIns="91425" rIns="91425" bIns="91425" anchor="t"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115310" y="891883"/>
            <a:ext cx="5826763" cy="1704411"/>
          </a:xfrm>
        </p:spPr>
        <p:txBody>
          <a:bodyPr wrap="square">
            <a:spAutoFit/>
          </a:bodyPr>
          <a:lstStyle>
            <a:lvl1pPr marL="0" indent="0">
              <a:buNone/>
              <a:defRPr baseline="0">
                <a:solidFill>
                  <a:srgbClr val="0A79D2"/>
                </a:solidFill>
              </a:defRPr>
            </a:lvl1pPr>
            <a:lvl2pPr marL="252060" marR="0" indent="0" algn="l" defTabSz="685775" rtl="0" eaLnBrk="1" fontAlgn="auto" latinLnBrk="0" hangingPunct="1">
              <a:lnSpc>
                <a:spcPct val="90000"/>
              </a:lnSpc>
              <a:spcBef>
                <a:spcPct val="20000"/>
              </a:spcBef>
              <a:spcAft>
                <a:spcPts val="0"/>
              </a:spcAft>
              <a:buClrTx/>
              <a:buSzPct val="90000"/>
              <a:buFont typeface="Arial" pitchFamily="34" charset="0"/>
              <a:buNone/>
              <a:tabLst/>
              <a:defRPr lang="en-US" sz="1765" kern="1200" spc="0" baseline="0" dirty="0" smtClean="0">
                <a:gradFill>
                  <a:gsLst>
                    <a:gs pos="1250">
                      <a:schemeClr val="tx1"/>
                    </a:gs>
                    <a:gs pos="100000">
                      <a:schemeClr val="tx1"/>
                    </a:gs>
                  </a:gsLst>
                  <a:lin ang="5400000" scaled="0"/>
                </a:gradFill>
                <a:latin typeface="+mn-lt"/>
                <a:ea typeface="+mn-ea"/>
                <a:cs typeface="+mn-cs"/>
              </a:defRPr>
            </a:lvl2pPr>
            <a:lvl3pPr marL="420101" marR="0" indent="0" algn="l" defTabSz="685775" rtl="0" eaLnBrk="1" fontAlgn="auto" latinLnBrk="0" hangingPunct="1">
              <a:lnSpc>
                <a:spcPct val="90000"/>
              </a:lnSpc>
              <a:spcBef>
                <a:spcPct val="20000"/>
              </a:spcBef>
              <a:spcAft>
                <a:spcPts val="0"/>
              </a:spcAft>
              <a:buClrTx/>
              <a:buSzPct val="90000"/>
              <a:buFont typeface="Arial" pitchFamily="34" charset="0"/>
              <a:buNone/>
              <a:tabLst/>
              <a:defRPr lang="en-US" sz="1471" kern="1200" spc="0" baseline="0" dirty="0" smtClean="0">
                <a:gradFill>
                  <a:gsLst>
                    <a:gs pos="1250">
                      <a:schemeClr val="tx1"/>
                    </a:gs>
                    <a:gs pos="100000">
                      <a:schemeClr val="tx1"/>
                    </a:gs>
                  </a:gsLst>
                  <a:lin ang="5400000" scaled="0"/>
                </a:gradFill>
                <a:latin typeface="+mn-lt"/>
                <a:ea typeface="+mn-ea"/>
                <a:cs typeface="+mn-cs"/>
              </a:defRPr>
            </a:lvl3pPr>
            <a:lvl4pPr marL="588140" marR="0" indent="0" algn="l" defTabSz="685775" rtl="0" eaLnBrk="1" fontAlgn="auto" latinLnBrk="0" hangingPunct="1">
              <a:lnSpc>
                <a:spcPct val="90000"/>
              </a:lnSpc>
              <a:spcBef>
                <a:spcPct val="20000"/>
              </a:spcBef>
              <a:spcAft>
                <a:spcPts val="0"/>
              </a:spcAft>
              <a:buClrTx/>
              <a:buSzPct val="90000"/>
              <a:buFont typeface="Arial" pitchFamily="34" charset="0"/>
              <a:buNone/>
              <a:tabLst/>
              <a:defRPr lang="en-US" sz="1324" kern="1200" spc="0" baseline="0" dirty="0" smtClean="0">
                <a:gradFill>
                  <a:gsLst>
                    <a:gs pos="1250">
                      <a:schemeClr val="tx1"/>
                    </a:gs>
                    <a:gs pos="100000">
                      <a:schemeClr val="tx1"/>
                    </a:gs>
                  </a:gsLst>
                  <a:lin ang="5400000" scaled="0"/>
                </a:gradFill>
                <a:latin typeface="+mn-lt"/>
                <a:ea typeface="+mn-ea"/>
                <a:cs typeface="+mn-cs"/>
              </a:defRPr>
            </a:lvl4pPr>
            <a:lvl5pPr marL="756181" marR="0" indent="0" algn="l" defTabSz="685775" rtl="0" eaLnBrk="1" fontAlgn="auto" latinLnBrk="0" hangingPunct="1">
              <a:lnSpc>
                <a:spcPct val="90000"/>
              </a:lnSpc>
              <a:spcBef>
                <a:spcPct val="20000"/>
              </a:spcBef>
              <a:spcAft>
                <a:spcPts val="0"/>
              </a:spcAft>
              <a:buClrTx/>
              <a:buSzPct val="90000"/>
              <a:buFont typeface="Arial" pitchFamily="34" charset="0"/>
              <a:buNone/>
              <a:tabLst/>
              <a:defRPr lang="en-US" sz="1324"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lang="en-US" sz="3529" b="0" kern="1200" cap="none" spc="-75"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Speaker name</a:t>
            </a:r>
          </a:p>
        </p:txBody>
      </p:sp>
      <p:sp>
        <p:nvSpPr>
          <p:cNvPr id="7" name="Picture Placeholder 12"/>
          <p:cNvSpPr>
            <a:spLocks noGrp="1"/>
          </p:cNvSpPr>
          <p:nvPr>
            <p:ph type="pic" sz="quarter" idx="19"/>
          </p:nvPr>
        </p:nvSpPr>
        <p:spPr>
          <a:xfrm>
            <a:off x="201931" y="1165585"/>
            <a:ext cx="2689274" cy="2689656"/>
          </a:xfrm>
          <a:prstGeom prst="ellipse">
            <a:avLst/>
          </a:prstGeom>
        </p:spPr>
        <p:txBody>
          <a:bodyPr anchor="ctr" anchorCtr="0">
            <a:normAutofit/>
          </a:bodyPr>
          <a:lstStyle>
            <a:lvl1pPr>
              <a:defRPr sz="1176"/>
            </a:lvl1pPr>
          </a:lstStyle>
          <a:p>
            <a:r>
              <a:rPr lang="en-US" dirty="0"/>
              <a:t>Click icon to add picture</a:t>
            </a:r>
          </a:p>
        </p:txBody>
      </p:sp>
    </p:spTree>
    <p:extLst>
      <p:ext uri="{BB962C8B-B14F-4D97-AF65-F5344CB8AC3E}">
        <p14:creationId xmlns:p14="http://schemas.microsoft.com/office/powerpoint/2010/main" val="418702430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hree Thing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32600" y="2796475"/>
            <a:ext cx="3069300" cy="717900"/>
          </a:xfrm>
          <a:prstGeom prst="rect">
            <a:avLst/>
          </a:prstGeom>
        </p:spPr>
        <p:txBody>
          <a:bodyPr wrap="square" lIns="91425" tIns="91425" rIns="91425" bIns="91425" anchor="b" anchorCtr="0"/>
          <a:lstStyle>
            <a:lvl1pPr lvl="0" algn="ctr" rtl="0">
              <a:spcBef>
                <a:spcPts val="0"/>
              </a:spcBef>
              <a:buSzPct val="100000"/>
              <a:buFont typeface="Roboto"/>
              <a:defRPr sz="1600">
                <a:latin typeface="Roboto"/>
                <a:ea typeface="Roboto"/>
                <a:cs typeface="Roboto"/>
                <a:sym typeface="Roboto"/>
              </a:defRPr>
            </a:lvl1pPr>
            <a:lvl2pPr lvl="1" algn="ctr" rtl="0">
              <a:spcBef>
                <a:spcPts val="0"/>
              </a:spcBef>
              <a:buSzPct val="100000"/>
              <a:defRPr sz="4200"/>
            </a:lvl2pPr>
            <a:lvl3pPr lvl="2" algn="ctr" rtl="0">
              <a:spcBef>
                <a:spcPts val="0"/>
              </a:spcBef>
              <a:buSzPct val="100000"/>
              <a:defRPr sz="4200"/>
            </a:lvl3pPr>
            <a:lvl4pPr lvl="3" algn="ctr" rtl="0">
              <a:spcBef>
                <a:spcPts val="0"/>
              </a:spcBef>
              <a:buSzPct val="100000"/>
              <a:defRPr sz="4200"/>
            </a:lvl4pPr>
            <a:lvl5pPr lvl="4" algn="ctr" rtl="0">
              <a:spcBef>
                <a:spcPts val="0"/>
              </a:spcBef>
              <a:buSzPct val="100000"/>
              <a:defRPr sz="4200"/>
            </a:lvl5pPr>
            <a:lvl6pPr lvl="5" algn="ctr" rtl="0">
              <a:spcBef>
                <a:spcPts val="0"/>
              </a:spcBef>
              <a:buSzPct val="100000"/>
              <a:defRPr sz="4200"/>
            </a:lvl6pPr>
            <a:lvl7pPr lvl="6" algn="ctr" rtl="0">
              <a:spcBef>
                <a:spcPts val="0"/>
              </a:spcBef>
              <a:buSzPct val="100000"/>
              <a:defRPr sz="4200"/>
            </a:lvl7pPr>
            <a:lvl8pPr lvl="7" algn="ctr" rtl="0">
              <a:spcBef>
                <a:spcPts val="0"/>
              </a:spcBef>
              <a:buSzPct val="100000"/>
              <a:defRPr sz="4200"/>
            </a:lvl8pPr>
            <a:lvl9pPr lvl="8" algn="ctr" rtl="0">
              <a:spcBef>
                <a:spcPts val="0"/>
              </a:spcBef>
              <a:buSzPct val="100000"/>
              <a:defRPr sz="4200"/>
            </a:lvl9pPr>
          </a:lstStyle>
          <a:p>
            <a:endParaRPr/>
          </a:p>
        </p:txBody>
      </p:sp>
      <p:sp>
        <p:nvSpPr>
          <p:cNvPr id="26" name="Shape 26"/>
          <p:cNvSpPr txBox="1">
            <a:spLocks noGrp="1"/>
          </p:cNvSpPr>
          <p:nvPr>
            <p:ph type="subTitle" idx="1"/>
          </p:nvPr>
        </p:nvSpPr>
        <p:spPr>
          <a:xfrm>
            <a:off x="294000" y="3434550"/>
            <a:ext cx="3346500" cy="634800"/>
          </a:xfrm>
          <a:prstGeom prst="rect">
            <a:avLst/>
          </a:prstGeom>
        </p:spPr>
        <p:txBody>
          <a:bodyPr wrap="square" lIns="91425" tIns="91425" rIns="91425" bIns="91425" anchor="t" anchorCtr="0"/>
          <a:lstStyle>
            <a:lvl1pPr lvl="0" algn="ctr" rtl="0">
              <a:lnSpc>
                <a:spcPct val="100000"/>
              </a:lnSpc>
              <a:spcBef>
                <a:spcPts val="0"/>
              </a:spcBef>
              <a:spcAft>
                <a:spcPts val="0"/>
              </a:spcAft>
              <a:buSzPct val="100000"/>
              <a:buFont typeface="Roboto"/>
              <a:buNone/>
              <a:defRPr sz="1200">
                <a:latin typeface="Roboto"/>
                <a:ea typeface="Roboto"/>
                <a:cs typeface="Roboto"/>
                <a:sym typeface="Roboto"/>
              </a:defRPr>
            </a:lvl1pPr>
            <a:lvl2pPr lvl="1" algn="ctr" rtl="0">
              <a:lnSpc>
                <a:spcPct val="100000"/>
              </a:lnSpc>
              <a:spcBef>
                <a:spcPts val="0"/>
              </a:spcBef>
              <a:spcAft>
                <a:spcPts val="0"/>
              </a:spcAft>
              <a:buSzPct val="100000"/>
              <a:buFont typeface="Roboto"/>
              <a:buNone/>
              <a:defRPr sz="1200">
                <a:latin typeface="Roboto"/>
                <a:ea typeface="Roboto"/>
                <a:cs typeface="Roboto"/>
                <a:sym typeface="Roboto"/>
              </a:defRPr>
            </a:lvl2pPr>
            <a:lvl3pPr lvl="2" algn="ctr" rtl="0">
              <a:lnSpc>
                <a:spcPct val="100000"/>
              </a:lnSpc>
              <a:spcBef>
                <a:spcPts val="0"/>
              </a:spcBef>
              <a:spcAft>
                <a:spcPts val="0"/>
              </a:spcAft>
              <a:buSzPct val="100000"/>
              <a:buFont typeface="Roboto"/>
              <a:buNone/>
              <a:defRPr sz="1200">
                <a:latin typeface="Roboto"/>
                <a:ea typeface="Roboto"/>
                <a:cs typeface="Roboto"/>
                <a:sym typeface="Roboto"/>
              </a:defRPr>
            </a:lvl3pPr>
            <a:lvl4pPr lvl="3" algn="ctr" rtl="0">
              <a:lnSpc>
                <a:spcPct val="100000"/>
              </a:lnSpc>
              <a:spcBef>
                <a:spcPts val="0"/>
              </a:spcBef>
              <a:spcAft>
                <a:spcPts val="0"/>
              </a:spcAft>
              <a:buSzPct val="100000"/>
              <a:buFont typeface="Roboto"/>
              <a:buNone/>
              <a:defRPr sz="1200">
                <a:latin typeface="Roboto"/>
                <a:ea typeface="Roboto"/>
                <a:cs typeface="Roboto"/>
                <a:sym typeface="Roboto"/>
              </a:defRPr>
            </a:lvl4pPr>
            <a:lvl5pPr lvl="4" algn="ctr" rtl="0">
              <a:lnSpc>
                <a:spcPct val="100000"/>
              </a:lnSpc>
              <a:spcBef>
                <a:spcPts val="0"/>
              </a:spcBef>
              <a:spcAft>
                <a:spcPts val="0"/>
              </a:spcAft>
              <a:buSzPct val="100000"/>
              <a:buFont typeface="Roboto"/>
              <a:buNone/>
              <a:defRPr sz="1200">
                <a:latin typeface="Roboto"/>
                <a:ea typeface="Roboto"/>
                <a:cs typeface="Roboto"/>
                <a:sym typeface="Roboto"/>
              </a:defRPr>
            </a:lvl5pPr>
            <a:lvl6pPr lvl="5" algn="ctr" rtl="0">
              <a:lnSpc>
                <a:spcPct val="100000"/>
              </a:lnSpc>
              <a:spcBef>
                <a:spcPts val="0"/>
              </a:spcBef>
              <a:spcAft>
                <a:spcPts val="0"/>
              </a:spcAft>
              <a:buSzPct val="100000"/>
              <a:buFont typeface="Roboto"/>
              <a:buNone/>
              <a:defRPr sz="1200">
                <a:latin typeface="Roboto"/>
                <a:ea typeface="Roboto"/>
                <a:cs typeface="Roboto"/>
                <a:sym typeface="Roboto"/>
              </a:defRPr>
            </a:lvl6pPr>
            <a:lvl7pPr lvl="6" algn="ctr" rtl="0">
              <a:lnSpc>
                <a:spcPct val="100000"/>
              </a:lnSpc>
              <a:spcBef>
                <a:spcPts val="0"/>
              </a:spcBef>
              <a:spcAft>
                <a:spcPts val="0"/>
              </a:spcAft>
              <a:buSzPct val="100000"/>
              <a:buFont typeface="Roboto"/>
              <a:buNone/>
              <a:defRPr sz="1200">
                <a:latin typeface="Roboto"/>
                <a:ea typeface="Roboto"/>
                <a:cs typeface="Roboto"/>
                <a:sym typeface="Roboto"/>
              </a:defRPr>
            </a:lvl7pPr>
            <a:lvl8pPr lvl="7" algn="ctr" rtl="0">
              <a:lnSpc>
                <a:spcPct val="100000"/>
              </a:lnSpc>
              <a:spcBef>
                <a:spcPts val="0"/>
              </a:spcBef>
              <a:spcAft>
                <a:spcPts val="0"/>
              </a:spcAft>
              <a:buSzPct val="100000"/>
              <a:buFont typeface="Roboto"/>
              <a:buNone/>
              <a:defRPr sz="1200">
                <a:latin typeface="Roboto"/>
                <a:ea typeface="Roboto"/>
                <a:cs typeface="Roboto"/>
                <a:sym typeface="Roboto"/>
              </a:defRPr>
            </a:lvl8pPr>
            <a:lvl9pPr lvl="8" algn="ctr" rtl="0">
              <a:lnSpc>
                <a:spcPct val="100000"/>
              </a:lnSpc>
              <a:spcBef>
                <a:spcPts val="0"/>
              </a:spcBef>
              <a:spcAft>
                <a:spcPts val="0"/>
              </a:spcAft>
              <a:buSzPct val="100000"/>
              <a:buFont typeface="Roboto"/>
              <a:buNone/>
              <a:defRPr sz="1200">
                <a:latin typeface="Roboto"/>
                <a:ea typeface="Roboto"/>
                <a:cs typeface="Roboto"/>
                <a:sym typeface="Roboto"/>
              </a:defRPr>
            </a:lvl9pPr>
          </a:lstStyle>
          <a:p>
            <a:endParaRPr/>
          </a:p>
        </p:txBody>
      </p:sp>
      <p:sp>
        <p:nvSpPr>
          <p:cNvPr id="27" name="Shape 27"/>
          <p:cNvSpPr/>
          <p:nvPr/>
        </p:nvSpPr>
        <p:spPr>
          <a:xfrm>
            <a:off x="1021188" y="1120800"/>
            <a:ext cx="1892100" cy="1892100"/>
          </a:xfrm>
          <a:prstGeom prst="ellipse">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8" name="Shape 28"/>
          <p:cNvSpPr/>
          <p:nvPr/>
        </p:nvSpPr>
        <p:spPr>
          <a:xfrm>
            <a:off x="3625950" y="1120800"/>
            <a:ext cx="1892100" cy="1892100"/>
          </a:xfrm>
          <a:prstGeom prst="ellipse">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9" name="Shape 29"/>
          <p:cNvSpPr/>
          <p:nvPr/>
        </p:nvSpPr>
        <p:spPr>
          <a:xfrm>
            <a:off x="6230713" y="1120800"/>
            <a:ext cx="1892100" cy="1892100"/>
          </a:xfrm>
          <a:prstGeom prst="ellipse">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457200" y="1744663"/>
            <a:ext cx="8229600" cy="1638606"/>
          </a:xfrm>
        </p:spPr>
        <p:txBody>
          <a:bodyPr/>
          <a:lstStyle>
            <a:lvl2pPr marL="574579" indent="-114281">
              <a:defRPr/>
            </a:lvl2pPr>
            <a:lvl3pPr marL="1028528" indent="-114281">
              <a:defRPr/>
            </a:lvl3pPr>
            <a:lvl4pPr marL="1488826" indent="-114281">
              <a:defRPr/>
            </a:lvl4pPr>
            <a:lvl5pPr marL="1942775" indent="-114281">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p:cNvSpPr>
            <a:spLocks noGrp="1"/>
          </p:cNvSpPr>
          <p:nvPr>
            <p:ph type="title" hasCustomPrompt="1"/>
          </p:nvPr>
        </p:nvSpPr>
        <p:spPr>
          <a:xfrm>
            <a:off x="457200" y="401956"/>
            <a:ext cx="8229600" cy="360548"/>
          </a:xfrm>
        </p:spPr>
        <p:txBody>
          <a:bodyPr/>
          <a:lstStyle/>
          <a:p>
            <a:r>
              <a:rPr lang="en-US" dirty="0"/>
              <a:t>Click to edit title</a:t>
            </a:r>
          </a:p>
        </p:txBody>
      </p:sp>
      <p:sp>
        <p:nvSpPr>
          <p:cNvPr id="12" name="Text Placeholder 13"/>
          <p:cNvSpPr>
            <a:spLocks noGrp="1"/>
          </p:cNvSpPr>
          <p:nvPr>
            <p:ph type="body" sz="quarter" idx="17" hasCustomPrompt="1"/>
          </p:nvPr>
        </p:nvSpPr>
        <p:spPr>
          <a:xfrm>
            <a:off x="457200" y="809626"/>
            <a:ext cx="8229600" cy="302006"/>
          </a:xfrm>
        </p:spPr>
        <p:txBody>
          <a:bodyPr/>
          <a:lstStyle>
            <a:lvl1pPr marL="0" indent="0">
              <a:buNone/>
              <a:defRPr sz="1200">
                <a:solidFill>
                  <a:schemeClr val="tx1"/>
                </a:solidFill>
              </a:defRPr>
            </a:lvl1pPr>
            <a:lvl2pPr marL="174596" indent="0">
              <a:buNone/>
              <a:defRPr sz="1200">
                <a:solidFill>
                  <a:schemeClr val="tx1"/>
                </a:solidFill>
              </a:defRPr>
            </a:lvl2pPr>
            <a:lvl3pPr marL="342843" indent="0">
              <a:buNone/>
              <a:defRPr sz="1200">
                <a:solidFill>
                  <a:schemeClr val="tx1"/>
                </a:solidFill>
              </a:defRPr>
            </a:lvl3pPr>
            <a:lvl4pPr marL="517438" indent="0">
              <a:buNone/>
              <a:defRPr sz="1200">
                <a:solidFill>
                  <a:schemeClr val="tx1"/>
                </a:solidFill>
              </a:defRPr>
            </a:lvl4pPr>
            <a:lvl5pPr marL="685685" indent="0">
              <a:buNone/>
              <a:defRPr sz="1200">
                <a:solidFill>
                  <a:schemeClr val="tx1"/>
                </a:solidFill>
              </a:defRPr>
            </a:lvl5pPr>
          </a:lstStyle>
          <a:p>
            <a:pPr lvl="0"/>
            <a:r>
              <a:rPr lang="en-US" dirty="0"/>
              <a:t>Click to edit text</a:t>
            </a:r>
          </a:p>
        </p:txBody>
      </p:sp>
      <p:pic>
        <p:nvPicPr>
          <p:cNvPr id="3" name="Imagen 2">
            <a:extLst>
              <a:ext uri="{FF2B5EF4-FFF2-40B4-BE49-F238E27FC236}">
                <a16:creationId xmlns:a16="http://schemas.microsoft.com/office/drawing/2014/main" id="{B25E858A-310B-46BC-9EB4-3EF4B7C7296F}"/>
              </a:ext>
            </a:extLst>
          </p:cNvPr>
          <p:cNvPicPr>
            <a:picLocks noChangeAspect="1"/>
          </p:cNvPicPr>
          <p:nvPr userDrawn="1"/>
        </p:nvPicPr>
        <p:blipFill>
          <a:blip r:embed="rId2"/>
          <a:stretch>
            <a:fillRect/>
          </a:stretch>
        </p:blipFill>
        <p:spPr>
          <a:xfrm>
            <a:off x="7978324" y="4508509"/>
            <a:ext cx="1165676" cy="655161"/>
          </a:xfrm>
          <a:prstGeom prst="rect">
            <a:avLst/>
          </a:prstGeom>
        </p:spPr>
      </p:pic>
    </p:spTree>
    <p:extLst>
      <p:ext uri="{BB962C8B-B14F-4D97-AF65-F5344CB8AC3E}">
        <p14:creationId xmlns:p14="http://schemas.microsoft.com/office/powerpoint/2010/main" val="2837479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5693D8A-A8AC-43F2-990C-9E2E6D8FAE44}"/>
              </a:ext>
            </a:extLst>
          </p:cNvPr>
          <p:cNvPicPr>
            <a:picLocks noChangeAspect="1"/>
          </p:cNvPicPr>
          <p:nvPr userDrawn="1"/>
        </p:nvPicPr>
        <p:blipFill>
          <a:blip r:embed="rId2"/>
          <a:stretch>
            <a:fillRect/>
          </a:stretch>
        </p:blipFill>
        <p:spPr>
          <a:xfrm>
            <a:off x="7978324" y="4508509"/>
            <a:ext cx="1165676" cy="655161"/>
          </a:xfrm>
          <a:prstGeom prst="rect">
            <a:avLst/>
          </a:prstGeom>
        </p:spPr>
      </p:pic>
    </p:spTree>
    <p:extLst>
      <p:ext uri="{BB962C8B-B14F-4D97-AF65-F5344CB8AC3E}">
        <p14:creationId xmlns:p14="http://schemas.microsoft.com/office/powerpoint/2010/main" val="146198432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2495781"/>
          </a:xfrm>
        </p:spPr>
        <p:txBody>
          <a:bodyPr>
            <a:spAutoFit/>
          </a:bodyPr>
          <a:lstStyle>
            <a:lvl1pPr>
              <a:defRPr sz="294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pic>
        <p:nvPicPr>
          <p:cNvPr id="8" name="Imagen 7">
            <a:extLst>
              <a:ext uri="{FF2B5EF4-FFF2-40B4-BE49-F238E27FC236}">
                <a16:creationId xmlns:a16="http://schemas.microsoft.com/office/drawing/2014/main" id="{242282A4-B841-47BA-AD4E-632F9BD47EDC}"/>
              </a:ext>
            </a:extLst>
          </p:cNvPr>
          <p:cNvPicPr>
            <a:picLocks noChangeAspect="1"/>
          </p:cNvPicPr>
          <p:nvPr userDrawn="1"/>
        </p:nvPicPr>
        <p:blipFill>
          <a:blip r:embed="rId2"/>
          <a:stretch>
            <a:fillRect/>
          </a:stretch>
        </p:blipFill>
        <p:spPr>
          <a:xfrm>
            <a:off x="7978324" y="4508509"/>
            <a:ext cx="1165676" cy="655161"/>
          </a:xfrm>
          <a:prstGeom prst="rect">
            <a:avLst/>
          </a:prstGeom>
        </p:spPr>
      </p:pic>
    </p:spTree>
    <p:extLst>
      <p:ext uri="{BB962C8B-B14F-4D97-AF65-F5344CB8AC3E}">
        <p14:creationId xmlns:p14="http://schemas.microsoft.com/office/powerpoint/2010/main" val="21313158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2293867"/>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Imagen 4">
            <a:extLst>
              <a:ext uri="{FF2B5EF4-FFF2-40B4-BE49-F238E27FC236}">
                <a16:creationId xmlns:a16="http://schemas.microsoft.com/office/drawing/2014/main" id="{EDFC4450-A352-496F-B6B2-42994AB4C22B}"/>
              </a:ext>
            </a:extLst>
          </p:cNvPr>
          <p:cNvPicPr>
            <a:picLocks noChangeAspect="1"/>
          </p:cNvPicPr>
          <p:nvPr userDrawn="1"/>
        </p:nvPicPr>
        <p:blipFill>
          <a:blip r:embed="rId2"/>
          <a:stretch>
            <a:fillRect/>
          </a:stretch>
        </p:blipFill>
        <p:spPr>
          <a:xfrm>
            <a:off x="7978324" y="4508509"/>
            <a:ext cx="1165676" cy="655161"/>
          </a:xfrm>
          <a:prstGeom prst="rect">
            <a:avLst/>
          </a:prstGeom>
        </p:spPr>
      </p:pic>
    </p:spTree>
    <p:extLst>
      <p:ext uri="{BB962C8B-B14F-4D97-AF65-F5344CB8AC3E}">
        <p14:creationId xmlns:p14="http://schemas.microsoft.com/office/powerpoint/2010/main" val="344936067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1" y="891881"/>
            <a:ext cx="4033911" cy="2416850"/>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1881"/>
            <a:ext cx="4033911" cy="2416850"/>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Imagen 8">
            <a:extLst>
              <a:ext uri="{FF2B5EF4-FFF2-40B4-BE49-F238E27FC236}">
                <a16:creationId xmlns:a16="http://schemas.microsoft.com/office/drawing/2014/main" id="{2098926E-4C8F-444E-B41A-29B0AE33A3FC}"/>
              </a:ext>
            </a:extLst>
          </p:cNvPr>
          <p:cNvPicPr>
            <a:picLocks noChangeAspect="1"/>
          </p:cNvPicPr>
          <p:nvPr userDrawn="1"/>
        </p:nvPicPr>
        <p:blipFill>
          <a:blip r:embed="rId2"/>
          <a:stretch>
            <a:fillRect/>
          </a:stretch>
        </p:blipFill>
        <p:spPr>
          <a:xfrm>
            <a:off x="7978324" y="4508509"/>
            <a:ext cx="1165676" cy="655161"/>
          </a:xfrm>
          <a:prstGeom prst="rect">
            <a:avLst/>
          </a:prstGeom>
        </p:spPr>
      </p:pic>
    </p:spTree>
    <p:extLst>
      <p:ext uri="{BB962C8B-B14F-4D97-AF65-F5344CB8AC3E}">
        <p14:creationId xmlns:p14="http://schemas.microsoft.com/office/powerpoint/2010/main" val="28729861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6" name="Imagen 5">
            <a:extLst>
              <a:ext uri="{FF2B5EF4-FFF2-40B4-BE49-F238E27FC236}">
                <a16:creationId xmlns:a16="http://schemas.microsoft.com/office/drawing/2014/main" id="{DC6DC330-953D-4901-A8C2-08C57EC3236B}"/>
              </a:ext>
            </a:extLst>
          </p:cNvPr>
          <p:cNvPicPr>
            <a:picLocks noChangeAspect="1"/>
          </p:cNvPicPr>
          <p:nvPr userDrawn="1"/>
        </p:nvPicPr>
        <p:blipFill>
          <a:blip r:embed="rId2"/>
          <a:stretch>
            <a:fillRect/>
          </a:stretch>
        </p:blipFill>
        <p:spPr>
          <a:xfrm>
            <a:off x="7978324" y="4508509"/>
            <a:ext cx="1165676" cy="655161"/>
          </a:xfrm>
          <a:prstGeom prst="rect">
            <a:avLst/>
          </a:prstGeom>
        </p:spPr>
      </p:pic>
    </p:spTree>
    <p:extLst>
      <p:ext uri="{BB962C8B-B14F-4D97-AF65-F5344CB8AC3E}">
        <p14:creationId xmlns:p14="http://schemas.microsoft.com/office/powerpoint/2010/main" val="22629920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891883"/>
            <a:ext cx="4033911" cy="1812163"/>
          </a:xfrm>
        </p:spPr>
        <p:txBody>
          <a:bodyPr wrap="square">
            <a:spAutoFit/>
          </a:bodyPr>
          <a:lstStyle>
            <a:lvl1pPr marL="0" indent="0">
              <a:spcBef>
                <a:spcPts val="900"/>
              </a:spcBef>
              <a:buClr>
                <a:schemeClr val="tx1"/>
              </a:buClr>
              <a:buFont typeface="Wingdings" pitchFamily="2" charset="2"/>
              <a:buNone/>
              <a:defRPr sz="2647">
                <a:gradFill>
                  <a:gsLst>
                    <a:gs pos="5109">
                      <a:schemeClr val="tx2"/>
                    </a:gs>
                    <a:gs pos="25000">
                      <a:schemeClr val="tx2"/>
                    </a:gs>
                  </a:gsLst>
                  <a:lin ang="5400000" scaled="0"/>
                </a:gradFill>
              </a:defRPr>
            </a:lvl1pPr>
            <a:lvl2pPr marL="0" indent="0">
              <a:buNone/>
              <a:defRPr sz="1471"/>
            </a:lvl2pPr>
            <a:lvl3pPr marL="170378" indent="0">
              <a:buNone/>
              <a:tabLst/>
              <a:defRPr sz="1471"/>
            </a:lvl3pPr>
            <a:lvl4pPr marL="338423" indent="0">
              <a:buNone/>
              <a:defRPr/>
            </a:lvl4pPr>
            <a:lvl5pPr marL="50413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2" y="891883"/>
            <a:ext cx="4033911" cy="1812163"/>
          </a:xfrm>
        </p:spPr>
        <p:txBody>
          <a:bodyPr wrap="square">
            <a:spAutoFit/>
          </a:bodyPr>
          <a:lstStyle>
            <a:lvl1pPr marL="0" indent="0">
              <a:spcBef>
                <a:spcPts val="900"/>
              </a:spcBef>
              <a:buClr>
                <a:schemeClr val="tx1"/>
              </a:buClr>
              <a:buFont typeface="Wingdings" pitchFamily="2" charset="2"/>
              <a:buNone/>
              <a:defRPr sz="2647">
                <a:gradFill>
                  <a:gsLst>
                    <a:gs pos="100000">
                      <a:schemeClr val="tx2"/>
                    </a:gs>
                    <a:gs pos="0">
                      <a:schemeClr val="tx2"/>
                    </a:gs>
                  </a:gsLst>
                  <a:lin ang="5400000" scaled="0"/>
                </a:gradFill>
              </a:defRPr>
            </a:lvl1pPr>
            <a:lvl2pPr marL="0" indent="0">
              <a:buNone/>
              <a:defRPr sz="1471"/>
            </a:lvl2pPr>
            <a:lvl3pPr marL="170378" indent="0">
              <a:buNone/>
              <a:tabLst/>
              <a:defRPr sz="1471"/>
            </a:lvl3pPr>
            <a:lvl4pPr marL="338423" indent="0">
              <a:buNone/>
              <a:defRPr/>
            </a:lvl4pPr>
            <a:lvl5pPr marL="50413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891890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bg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rtl="0">
              <a:spcBef>
                <a:spcPts val="0"/>
              </a:spcBef>
              <a:buClr>
                <a:schemeClr val="dk1"/>
              </a:buClr>
              <a:buSzPct val="100000"/>
              <a:buNone/>
              <a:defRPr sz="2800">
                <a:solidFill>
                  <a:schemeClr val="dk1"/>
                </a:solidFill>
              </a:defRPr>
            </a:lvl1pPr>
            <a:lvl2pPr lvl="1" rtl="0">
              <a:spcBef>
                <a:spcPts val="0"/>
              </a:spcBef>
              <a:buClr>
                <a:schemeClr val="dk1"/>
              </a:buClr>
              <a:buSzPct val="100000"/>
              <a:buNone/>
              <a:defRPr sz="2800">
                <a:solidFill>
                  <a:schemeClr val="dk1"/>
                </a:solidFill>
              </a:defRPr>
            </a:lvl2pPr>
            <a:lvl3pPr lvl="2" rtl="0">
              <a:spcBef>
                <a:spcPts val="0"/>
              </a:spcBef>
              <a:buClr>
                <a:schemeClr val="dk1"/>
              </a:buClr>
              <a:buSzPct val="100000"/>
              <a:buNone/>
              <a:defRPr sz="2800">
                <a:solidFill>
                  <a:schemeClr val="dk1"/>
                </a:solidFill>
              </a:defRPr>
            </a:lvl3pPr>
            <a:lvl4pPr lvl="3" rtl="0">
              <a:spcBef>
                <a:spcPts val="0"/>
              </a:spcBef>
              <a:buClr>
                <a:schemeClr val="dk1"/>
              </a:buClr>
              <a:buSzPct val="100000"/>
              <a:buNone/>
              <a:defRPr sz="2800">
                <a:solidFill>
                  <a:schemeClr val="dk1"/>
                </a:solidFill>
              </a:defRPr>
            </a:lvl4pPr>
            <a:lvl5pPr lvl="4" rtl="0">
              <a:spcBef>
                <a:spcPts val="0"/>
              </a:spcBef>
              <a:buClr>
                <a:schemeClr val="dk1"/>
              </a:buClr>
              <a:buSzPct val="100000"/>
              <a:buNone/>
              <a:defRPr sz="2800">
                <a:solidFill>
                  <a:schemeClr val="dk1"/>
                </a:solidFill>
              </a:defRPr>
            </a:lvl5pPr>
            <a:lvl6pPr lvl="5" rtl="0">
              <a:spcBef>
                <a:spcPts val="0"/>
              </a:spcBef>
              <a:buClr>
                <a:schemeClr val="dk1"/>
              </a:buClr>
              <a:buSzPct val="100000"/>
              <a:buNone/>
              <a:defRPr sz="2800">
                <a:solidFill>
                  <a:schemeClr val="dk1"/>
                </a:solidFill>
              </a:defRPr>
            </a:lvl6pPr>
            <a:lvl7pPr lvl="6" rtl="0">
              <a:spcBef>
                <a:spcPts val="0"/>
              </a:spcBef>
              <a:buClr>
                <a:schemeClr val="dk1"/>
              </a:buClr>
              <a:buSzPct val="100000"/>
              <a:buNone/>
              <a:defRPr sz="2800">
                <a:solidFill>
                  <a:schemeClr val="dk1"/>
                </a:solidFill>
              </a:defRPr>
            </a:lvl7pPr>
            <a:lvl8pPr lvl="7" rtl="0">
              <a:spcBef>
                <a:spcPts val="0"/>
              </a:spcBef>
              <a:buClr>
                <a:schemeClr val="dk1"/>
              </a:buClr>
              <a:buSzPct val="100000"/>
              <a:buNone/>
              <a:defRPr sz="2800">
                <a:solidFill>
                  <a:schemeClr val="dk1"/>
                </a:solidFill>
              </a:defRPr>
            </a:lvl8pPr>
            <a:lvl9pPr lvl="8" rtl="0">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rtl="0">
              <a:lnSpc>
                <a:spcPct val="115000"/>
              </a:lnSpc>
              <a:spcBef>
                <a:spcPts val="0"/>
              </a:spcBef>
              <a:spcAft>
                <a:spcPts val="1600"/>
              </a:spcAft>
              <a:buClr>
                <a:schemeClr val="dk2"/>
              </a:buClr>
              <a:buSzPct val="100000"/>
              <a:buChar char="●"/>
              <a:defRPr sz="1800">
                <a:solidFill>
                  <a:schemeClr val="dk2"/>
                </a:solidFill>
              </a:defRPr>
            </a:lvl1pPr>
            <a:lvl2pPr lvl="1" rtl="0">
              <a:lnSpc>
                <a:spcPct val="115000"/>
              </a:lnSpc>
              <a:spcBef>
                <a:spcPts val="0"/>
              </a:spcBef>
              <a:spcAft>
                <a:spcPts val="1600"/>
              </a:spcAft>
              <a:buClr>
                <a:schemeClr val="dk2"/>
              </a:buClr>
              <a:buChar char="○"/>
              <a:defRPr>
                <a:solidFill>
                  <a:schemeClr val="dk2"/>
                </a:solidFill>
              </a:defRPr>
            </a:lvl2pPr>
            <a:lvl3pPr lvl="2" rtl="0">
              <a:lnSpc>
                <a:spcPct val="115000"/>
              </a:lnSpc>
              <a:spcBef>
                <a:spcPts val="0"/>
              </a:spcBef>
              <a:spcAft>
                <a:spcPts val="1600"/>
              </a:spcAft>
              <a:buClr>
                <a:schemeClr val="dk2"/>
              </a:buClr>
              <a:buChar char="■"/>
              <a:defRPr>
                <a:solidFill>
                  <a:schemeClr val="dk2"/>
                </a:solidFill>
              </a:defRPr>
            </a:lvl3pPr>
            <a:lvl4pPr lvl="3" rtl="0">
              <a:lnSpc>
                <a:spcPct val="115000"/>
              </a:lnSpc>
              <a:spcBef>
                <a:spcPts val="0"/>
              </a:spcBef>
              <a:spcAft>
                <a:spcPts val="1600"/>
              </a:spcAft>
              <a:buClr>
                <a:schemeClr val="dk2"/>
              </a:buClr>
              <a:buChar char="●"/>
              <a:defRPr>
                <a:solidFill>
                  <a:schemeClr val="dk2"/>
                </a:solidFill>
              </a:defRPr>
            </a:lvl4pPr>
            <a:lvl5pPr lvl="4" rtl="0">
              <a:lnSpc>
                <a:spcPct val="115000"/>
              </a:lnSpc>
              <a:spcBef>
                <a:spcPts val="0"/>
              </a:spcBef>
              <a:spcAft>
                <a:spcPts val="1600"/>
              </a:spcAft>
              <a:buClr>
                <a:schemeClr val="dk2"/>
              </a:buClr>
              <a:buChar char="○"/>
              <a:defRPr>
                <a:solidFill>
                  <a:schemeClr val="dk2"/>
                </a:solidFill>
              </a:defRPr>
            </a:lvl5pPr>
            <a:lvl6pPr lvl="5" rtl="0">
              <a:lnSpc>
                <a:spcPct val="115000"/>
              </a:lnSpc>
              <a:spcBef>
                <a:spcPts val="0"/>
              </a:spcBef>
              <a:spcAft>
                <a:spcPts val="1600"/>
              </a:spcAft>
              <a:buClr>
                <a:schemeClr val="dk2"/>
              </a:buClr>
              <a:buChar char="■"/>
              <a:defRPr>
                <a:solidFill>
                  <a:schemeClr val="dk2"/>
                </a:solidFill>
              </a:defRPr>
            </a:lvl6pPr>
            <a:lvl7pPr lvl="6" rtl="0">
              <a:lnSpc>
                <a:spcPct val="115000"/>
              </a:lnSpc>
              <a:spcBef>
                <a:spcPts val="0"/>
              </a:spcBef>
              <a:spcAft>
                <a:spcPts val="1600"/>
              </a:spcAft>
              <a:buClr>
                <a:schemeClr val="dk2"/>
              </a:buClr>
              <a:buChar char="●"/>
              <a:defRPr>
                <a:solidFill>
                  <a:schemeClr val="dk2"/>
                </a:solidFill>
              </a:defRPr>
            </a:lvl7pPr>
            <a:lvl8pPr lvl="7" rtl="0">
              <a:lnSpc>
                <a:spcPct val="115000"/>
              </a:lnSpc>
              <a:spcBef>
                <a:spcPts val="0"/>
              </a:spcBef>
              <a:spcAft>
                <a:spcPts val="1600"/>
              </a:spcAft>
              <a:buClr>
                <a:schemeClr val="dk2"/>
              </a:buClr>
              <a:buChar char="○"/>
              <a:defRPr>
                <a:solidFill>
                  <a:schemeClr val="dk2"/>
                </a:solidFill>
              </a:defRPr>
            </a:lvl8pPr>
            <a:lvl9pPr lvl="8" rtl="0">
              <a:lnSpc>
                <a:spcPct val="115000"/>
              </a:lnSpc>
              <a:spcBef>
                <a:spcPts val="0"/>
              </a:spcBef>
              <a:spcAft>
                <a:spcPts val="1600"/>
              </a:spcAft>
              <a:buClr>
                <a:schemeClr val="dk2"/>
              </a:buClr>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lvl="0" algn="r" rtl="0">
              <a:spcBef>
                <a:spcPts val="0"/>
              </a:spcBef>
              <a:buNone/>
            </a:pPr>
            <a:fld id="{00000000-1234-1234-1234-123412341234}" type="slidenum">
              <a:rPr lang="en" sz="1000">
                <a:solidFill>
                  <a:schemeClr val="dk2"/>
                </a:solidFill>
              </a:rPr>
              <a:t>‹Nº›</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60" r:id="rId3"/>
    <p:sldLayoutId id="2147483662" r:id="rId4"/>
    <p:sldLayoutId id="2147483663" r:id="rId5"/>
    <p:sldLayoutId id="2147483664" r:id="rId6"/>
    <p:sldLayoutId id="2147483665" r:id="rId7"/>
    <p:sldLayoutId id="2147483666" r:id="rId8"/>
    <p:sldLayoutId id="2147483667" r:id="rId9"/>
    <p:sldLayoutId id="214748366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0.tiff"/><Relationship Id="rId7" Type="http://schemas.openxmlformats.org/officeDocument/2006/relationships/image" Target="../media/image24.tiff"/><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tiff"/></Relationships>
</file>

<file path=ppt/slides/_rels/slide13.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5.xml"/><Relationship Id="rId5" Type="http://schemas.openxmlformats.org/officeDocument/2006/relationships/image" Target="../media/image28.tiff"/><Relationship Id="rId4" Type="http://schemas.openxmlformats.org/officeDocument/2006/relationships/image" Target="../media/image27.tiff"/></Relationships>
</file>

<file path=ppt/slides/_rels/slide14.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mailto:javiersuarezruiz@Hotmail.com" TargetMode="External"/><Relationship Id="rId2" Type="http://schemas.openxmlformats.org/officeDocument/2006/relationships/hyperlink" Target="http://geeks.ms/blogs/jsuarez" TargetMode="Externa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9.xml"/><Relationship Id="rId4" Type="http://schemas.openxmlformats.org/officeDocument/2006/relationships/image" Target="../media/image16.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hyperlink" Target="https://github.com/xamarin/Xamarin.Forms/issues/3172" TargetMode="Externa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16.emf"/><Relationship Id="rId4" Type="http://schemas.openxmlformats.org/officeDocument/2006/relationships/image" Target="../media/image15.emf"/></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64150"/>
        </a:solidFill>
        <a:effectLst/>
      </p:bgPr>
    </p:bg>
    <p:spTree>
      <p:nvGrpSpPr>
        <p:cNvPr id="1" name="Shape 35"/>
        <p:cNvGrpSpPr/>
        <p:nvPr/>
      </p:nvGrpSpPr>
      <p:grpSpPr>
        <a:xfrm>
          <a:off x="0" y="0"/>
          <a:ext cx="0" cy="0"/>
          <a:chOff x="0" y="0"/>
          <a:chExt cx="0" cy="0"/>
        </a:xfrm>
      </p:grpSpPr>
      <p:pic>
        <p:nvPicPr>
          <p:cNvPr id="3" name="Imagen 2">
            <a:extLst>
              <a:ext uri="{FF2B5EF4-FFF2-40B4-BE49-F238E27FC236}">
                <a16:creationId xmlns:a16="http://schemas.microsoft.com/office/drawing/2014/main" id="{3ADD4568-8863-4C98-A06C-383A4B0B2BEE}"/>
              </a:ext>
            </a:extLst>
          </p:cNvPr>
          <p:cNvPicPr>
            <a:picLocks noChangeAspect="1"/>
          </p:cNvPicPr>
          <p:nvPr/>
        </p:nvPicPr>
        <p:blipFill>
          <a:blip r:embed="rId3"/>
          <a:stretch>
            <a:fillRect/>
          </a:stretch>
        </p:blipFill>
        <p:spPr>
          <a:xfrm>
            <a:off x="992037" y="9948"/>
            <a:ext cx="7159925" cy="4025492"/>
          </a:xfrm>
          <a:prstGeom prst="rect">
            <a:avLst/>
          </a:prstGeom>
        </p:spPr>
      </p:pic>
      <p:sp>
        <p:nvSpPr>
          <p:cNvPr id="37" name="Shape 37"/>
          <p:cNvSpPr txBox="1">
            <a:spLocks noGrp="1"/>
          </p:cNvSpPr>
          <p:nvPr>
            <p:ph type="ctrTitle"/>
          </p:nvPr>
        </p:nvSpPr>
        <p:spPr>
          <a:xfrm>
            <a:off x="311699" y="3794760"/>
            <a:ext cx="8520600" cy="1248042"/>
          </a:xfrm>
          <a:prstGeom prst="rect">
            <a:avLst/>
          </a:prstGeom>
        </p:spPr>
        <p:txBody>
          <a:bodyPr wrap="square" lIns="91425" tIns="91425" rIns="91425" bIns="91425" anchor="ctr" anchorCtr="0">
            <a:noAutofit/>
          </a:bodyPr>
          <a:lstStyle/>
          <a:p>
            <a:pPr lvl="0" rtl="0">
              <a:spcBef>
                <a:spcPts val="0"/>
              </a:spcBef>
              <a:buNone/>
            </a:pPr>
            <a:r>
              <a:rPr lang="es-ES" sz="3800" dirty="0">
                <a:solidFill>
                  <a:srgbClr val="FFFFFF"/>
                </a:solidFill>
                <a:latin typeface="Segoe UI" panose="020B0502040204020203" pitchFamily="34" charset="0"/>
                <a:ea typeface="Roboto"/>
                <a:cs typeface="Segoe UI" panose="020B0502040204020203" pitchFamily="34" charset="0"/>
                <a:sym typeface="Roboto"/>
              </a:rPr>
              <a:t>Xamarin.Forms Shell</a:t>
            </a:r>
            <a:br>
              <a:rPr lang="en" sz="3800" dirty="0">
                <a:solidFill>
                  <a:srgbClr val="FFFFFF"/>
                </a:solidFill>
                <a:latin typeface="Segoe UI" panose="020B0502040204020203" pitchFamily="34" charset="0"/>
                <a:ea typeface="Roboto"/>
                <a:cs typeface="Segoe UI" panose="020B0502040204020203" pitchFamily="34" charset="0"/>
                <a:sym typeface="Roboto"/>
              </a:rPr>
            </a:br>
            <a:r>
              <a:rPr lang="es-ES" sz="2000" dirty="0">
                <a:solidFill>
                  <a:srgbClr val="FFFFFF"/>
                </a:solidFill>
                <a:latin typeface="Segoe UI" panose="020B0502040204020203" pitchFamily="34" charset="0"/>
                <a:ea typeface="Roboto"/>
                <a:cs typeface="Segoe UI" panose="020B0502040204020203" pitchFamily="34" charset="0"/>
                <a:sym typeface="Roboto"/>
              </a:rPr>
              <a:t>Conociendo lo próximo!</a:t>
            </a:r>
            <a:endParaRPr lang="en" sz="3800" dirty="0">
              <a:solidFill>
                <a:srgbClr val="FFFFFF"/>
              </a:solidFill>
              <a:latin typeface="Segoe UI" panose="020B0502040204020203" pitchFamily="34" charset="0"/>
              <a:ea typeface="Roboto"/>
              <a:cs typeface="Segoe UI" panose="020B0502040204020203" pitchFamily="34" charset="0"/>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01B9CF4-C739-3B43-8A02-7ADA0C86FAE6}"/>
              </a:ext>
            </a:extLst>
          </p:cNvPr>
          <p:cNvSpPr>
            <a:spLocks noGrp="1"/>
          </p:cNvSpPr>
          <p:nvPr>
            <p:ph type="body" sz="quarter" idx="10"/>
          </p:nvPr>
        </p:nvSpPr>
        <p:spPr>
          <a:xfrm>
            <a:off x="201930" y="1095143"/>
            <a:ext cx="8740142" cy="2953214"/>
          </a:xfrm>
        </p:spPr>
        <p:txBody>
          <a:bodyPr/>
          <a:lstStyle/>
          <a:p>
            <a:pPr>
              <a:buNone/>
            </a:pPr>
            <a:r>
              <a:rPr lang="en-US" sz="1800" dirty="0"/>
              <a:t>Es un “</a:t>
            </a:r>
            <a:r>
              <a:rPr lang="en-US" sz="1800" dirty="0" err="1"/>
              <a:t>esqueleto</a:t>
            </a:r>
            <a:r>
              <a:rPr lang="en-US" sz="1800" dirty="0"/>
              <a:t>” </a:t>
            </a:r>
            <a:r>
              <a:rPr lang="en-US" sz="1800" dirty="0" err="1"/>
              <a:t>opcional</a:t>
            </a:r>
            <a:r>
              <a:rPr lang="en-US" sz="1800" dirty="0"/>
              <a:t> para la App</a:t>
            </a:r>
          </a:p>
          <a:p>
            <a:pPr lvl="1">
              <a:buNone/>
            </a:pPr>
            <a:r>
              <a:rPr lang="en-US" dirty="0" err="1"/>
              <a:t>Estructurado</a:t>
            </a:r>
            <a:endParaRPr lang="en-US" dirty="0"/>
          </a:p>
          <a:p>
            <a:pPr>
              <a:buNone/>
            </a:pPr>
            <a:r>
              <a:rPr lang="en-US" sz="1800" dirty="0"/>
              <a:t>Tu </a:t>
            </a:r>
            <a:r>
              <a:rPr lang="en-US" sz="1800" dirty="0" err="1"/>
              <a:t>objetivo</a:t>
            </a:r>
            <a:r>
              <a:rPr lang="en-US" sz="1800" dirty="0"/>
              <a:t> es </a:t>
            </a:r>
            <a:r>
              <a:rPr lang="en-US" sz="1800" dirty="0" err="1"/>
              <a:t>rellenar</a:t>
            </a:r>
            <a:r>
              <a:rPr lang="en-US" sz="1800" dirty="0"/>
              <a:t> el </a:t>
            </a:r>
            <a:r>
              <a:rPr lang="en-US" sz="1800" dirty="0" err="1"/>
              <a:t>contenido</a:t>
            </a:r>
            <a:endParaRPr lang="en-US" dirty="0"/>
          </a:p>
          <a:p>
            <a:pPr>
              <a:buNone/>
            </a:pPr>
            <a:r>
              <a:rPr lang="en-US" sz="1800" dirty="0" err="1"/>
              <a:t>Facilitar</a:t>
            </a:r>
            <a:r>
              <a:rPr lang="en-US" sz="1800" dirty="0"/>
              <a:t> </a:t>
            </a:r>
            <a:r>
              <a:rPr lang="en-US" sz="1800" dirty="0" err="1"/>
              <a:t>apariencia</a:t>
            </a:r>
            <a:r>
              <a:rPr lang="en-US" sz="1800" dirty="0"/>
              <a:t> </a:t>
            </a:r>
            <a:r>
              <a:rPr lang="en-US" sz="1800" dirty="0" err="1"/>
              <a:t>consistente</a:t>
            </a:r>
            <a:r>
              <a:rPr lang="en-US" sz="1800" dirty="0"/>
              <a:t> </a:t>
            </a:r>
          </a:p>
          <a:p>
            <a:pPr lvl="1">
              <a:buNone/>
            </a:pPr>
            <a:r>
              <a:rPr lang="en-US" dirty="0" err="1"/>
              <a:t>Configuración</a:t>
            </a:r>
            <a:r>
              <a:rPr lang="en-US" dirty="0"/>
              <a:t> global, </a:t>
            </a:r>
            <a:r>
              <a:rPr lang="en-US" dirty="0" err="1"/>
              <a:t>poder</a:t>
            </a:r>
            <a:r>
              <a:rPr lang="en-US" dirty="0"/>
              <a:t> </a:t>
            </a:r>
            <a:r>
              <a:rPr lang="en-US" dirty="0" err="1"/>
              <a:t>estilar</a:t>
            </a:r>
            <a:r>
              <a:rPr lang="en-US" dirty="0"/>
              <a:t> con CSS, </a:t>
            </a:r>
            <a:r>
              <a:rPr lang="en-US" dirty="0" err="1"/>
              <a:t>etc</a:t>
            </a:r>
            <a:endParaRPr lang="en-US" dirty="0"/>
          </a:p>
          <a:p>
            <a:pPr>
              <a:buNone/>
            </a:pPr>
            <a:r>
              <a:rPr lang="en-US" sz="1800" dirty="0"/>
              <a:t>Nueva gestion de </a:t>
            </a:r>
            <a:r>
              <a:rPr lang="en-US" sz="1800" dirty="0" err="1"/>
              <a:t>navegación</a:t>
            </a:r>
            <a:endParaRPr lang="en-US" sz="1800" dirty="0"/>
          </a:p>
        </p:txBody>
      </p:sp>
      <p:sp>
        <p:nvSpPr>
          <p:cNvPr id="2" name="Title 1">
            <a:extLst>
              <a:ext uri="{FF2B5EF4-FFF2-40B4-BE49-F238E27FC236}">
                <a16:creationId xmlns:a16="http://schemas.microsoft.com/office/drawing/2014/main" id="{D0AC96BD-DAC7-6A48-A29C-C55874A3E245}"/>
              </a:ext>
            </a:extLst>
          </p:cNvPr>
          <p:cNvSpPr>
            <a:spLocks noGrp="1"/>
          </p:cNvSpPr>
          <p:nvPr>
            <p:ph type="title"/>
          </p:nvPr>
        </p:nvSpPr>
        <p:spPr/>
        <p:txBody>
          <a:bodyPr/>
          <a:lstStyle/>
          <a:p>
            <a:r>
              <a:rPr lang="en-US" dirty="0"/>
              <a:t>¿</a:t>
            </a:r>
            <a:r>
              <a:rPr lang="en-US" dirty="0" err="1"/>
              <a:t>Qué</a:t>
            </a:r>
            <a:r>
              <a:rPr lang="en-US" dirty="0"/>
              <a:t> es Shell?</a:t>
            </a:r>
          </a:p>
        </p:txBody>
      </p:sp>
    </p:spTree>
    <p:extLst>
      <p:ext uri="{BB962C8B-B14F-4D97-AF65-F5344CB8AC3E}">
        <p14:creationId xmlns:p14="http://schemas.microsoft.com/office/powerpoint/2010/main" val="401774266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BE3022-D407-4849-B80F-7D23C28B16A3}"/>
              </a:ext>
            </a:extLst>
          </p:cNvPr>
          <p:cNvSpPr>
            <a:spLocks noGrp="1"/>
          </p:cNvSpPr>
          <p:nvPr>
            <p:ph type="body" sz="quarter" idx="10"/>
          </p:nvPr>
        </p:nvSpPr>
        <p:spPr>
          <a:xfrm>
            <a:off x="201930" y="891883"/>
            <a:ext cx="8740142" cy="6646213"/>
          </a:xfrm>
        </p:spPr>
        <p:txBody>
          <a:bodyPr/>
          <a:lstStyle/>
          <a:p>
            <a:endParaRPr lang="en-US" dirty="0"/>
          </a:p>
          <a:p>
            <a:pPr>
              <a:buNone/>
            </a:pPr>
            <a:r>
              <a:rPr lang="en-US" dirty="0"/>
              <a:t>Deep linking</a:t>
            </a:r>
          </a:p>
          <a:p>
            <a:pPr lvl="1">
              <a:buNone/>
            </a:pPr>
            <a:r>
              <a:rPr lang="en-US" dirty="0"/>
              <a:t>Las </a:t>
            </a:r>
            <a:r>
              <a:rPr lang="en-US" dirty="0" err="1"/>
              <a:t>páginas</a:t>
            </a:r>
            <a:r>
              <a:rPr lang="en-US" dirty="0"/>
              <a:t> </a:t>
            </a:r>
            <a:r>
              <a:rPr lang="en-US" dirty="0" err="1"/>
              <a:t>tiene</a:t>
            </a:r>
            <a:r>
              <a:rPr lang="en-US" dirty="0"/>
              <a:t> una URLs </a:t>
            </a:r>
            <a:r>
              <a:rPr lang="en-US" dirty="0" err="1"/>
              <a:t>asignada</a:t>
            </a:r>
            <a:endParaRPr lang="en-US" dirty="0"/>
          </a:p>
          <a:p>
            <a:pPr lvl="1">
              <a:buNone/>
            </a:pPr>
            <a:r>
              <a:rPr lang="en-US" dirty="0"/>
              <a:t>La App se </a:t>
            </a:r>
            <a:r>
              <a:rPr lang="en-US" dirty="0" err="1"/>
              <a:t>puede</a:t>
            </a:r>
            <a:r>
              <a:rPr lang="en-US" dirty="0"/>
              <a:t> </a:t>
            </a:r>
            <a:r>
              <a:rPr lang="en-US" dirty="0" err="1"/>
              <a:t>lanzar</a:t>
            </a:r>
            <a:r>
              <a:rPr lang="en-US" dirty="0"/>
              <a:t> con una URL dada</a:t>
            </a:r>
          </a:p>
          <a:p>
            <a:endParaRPr lang="en-US" dirty="0"/>
          </a:p>
          <a:p>
            <a:pPr>
              <a:buNone/>
            </a:pPr>
            <a:r>
              <a:rPr lang="en-US" dirty="0"/>
              <a:t>Se </a:t>
            </a:r>
            <a:r>
              <a:rPr lang="en-US" dirty="0" err="1"/>
              <a:t>añade</a:t>
            </a:r>
            <a:r>
              <a:rPr lang="en-US" dirty="0"/>
              <a:t> Soporte a </a:t>
            </a:r>
            <a:r>
              <a:rPr lang="en-US" dirty="0" err="1"/>
              <a:t>búsquedas</a:t>
            </a:r>
            <a:endParaRPr lang="en-US" dirty="0"/>
          </a:p>
          <a:p>
            <a:endParaRPr lang="en-US" dirty="0"/>
          </a:p>
          <a:p>
            <a:r>
              <a:rPr lang="en-US" dirty="0"/>
              <a:t>Se </a:t>
            </a:r>
            <a:r>
              <a:rPr lang="en-US" dirty="0" err="1"/>
              <a:t>gestiona</a:t>
            </a:r>
            <a:r>
              <a:rPr lang="en-US" dirty="0"/>
              <a:t> </a:t>
            </a:r>
            <a:r>
              <a:rPr lang="en-US" dirty="0" err="1"/>
              <a:t>apariencia</a:t>
            </a:r>
            <a:r>
              <a:rPr lang="en-US" dirty="0"/>
              <a:t> Material</a:t>
            </a:r>
          </a:p>
          <a:p>
            <a:endParaRPr lang="en-US" dirty="0"/>
          </a:p>
          <a:p>
            <a:endParaRPr lang="en-US" dirty="0"/>
          </a:p>
        </p:txBody>
      </p:sp>
      <p:sp>
        <p:nvSpPr>
          <p:cNvPr id="3" name="Title 2">
            <a:extLst>
              <a:ext uri="{FF2B5EF4-FFF2-40B4-BE49-F238E27FC236}">
                <a16:creationId xmlns:a16="http://schemas.microsoft.com/office/drawing/2014/main" id="{8D4F5AAB-1A9F-4143-9C6F-C4C84B241F26}"/>
              </a:ext>
            </a:extLst>
          </p:cNvPr>
          <p:cNvSpPr>
            <a:spLocks noGrp="1"/>
          </p:cNvSpPr>
          <p:nvPr>
            <p:ph type="title"/>
          </p:nvPr>
        </p:nvSpPr>
        <p:spPr/>
        <p:txBody>
          <a:bodyPr/>
          <a:lstStyle/>
          <a:p>
            <a:r>
              <a:rPr lang="en-US" dirty="0"/>
              <a:t>Más </a:t>
            </a:r>
            <a:r>
              <a:rPr lang="en-US" dirty="0" err="1"/>
              <a:t>acerca</a:t>
            </a:r>
            <a:r>
              <a:rPr lang="en-US" dirty="0"/>
              <a:t> de Shell</a:t>
            </a:r>
          </a:p>
        </p:txBody>
      </p:sp>
    </p:spTree>
    <p:extLst>
      <p:ext uri="{BB962C8B-B14F-4D97-AF65-F5344CB8AC3E}">
        <p14:creationId xmlns:p14="http://schemas.microsoft.com/office/powerpoint/2010/main" val="150762082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93CBE3-7D51-EA4E-919F-AA85235EAB22}"/>
              </a:ext>
            </a:extLst>
          </p:cNvPr>
          <p:cNvSpPr>
            <a:spLocks noGrp="1"/>
          </p:cNvSpPr>
          <p:nvPr>
            <p:ph type="title"/>
          </p:nvPr>
        </p:nvSpPr>
        <p:spPr/>
        <p:txBody>
          <a:bodyPr/>
          <a:lstStyle/>
          <a:p>
            <a:r>
              <a:rPr lang="en-US" dirty="0"/>
              <a:t>Un </a:t>
            </a:r>
            <a:r>
              <a:rPr lang="en-US" dirty="0" err="1"/>
              <a:t>poco</a:t>
            </a:r>
            <a:r>
              <a:rPr lang="en-US" dirty="0"/>
              <a:t> de Shell</a:t>
            </a:r>
          </a:p>
        </p:txBody>
      </p:sp>
      <p:pic>
        <p:nvPicPr>
          <p:cNvPr id="4" name="Picture 3">
            <a:extLst>
              <a:ext uri="{FF2B5EF4-FFF2-40B4-BE49-F238E27FC236}">
                <a16:creationId xmlns:a16="http://schemas.microsoft.com/office/drawing/2014/main" id="{07F4566B-A76F-704C-9F84-1CDD513A7953}"/>
              </a:ext>
            </a:extLst>
          </p:cNvPr>
          <p:cNvPicPr>
            <a:picLocks noChangeAspect="1"/>
          </p:cNvPicPr>
          <p:nvPr/>
        </p:nvPicPr>
        <p:blipFill>
          <a:blip r:embed="rId3"/>
          <a:stretch>
            <a:fillRect/>
          </a:stretch>
        </p:blipFill>
        <p:spPr>
          <a:xfrm>
            <a:off x="201930" y="1365663"/>
            <a:ext cx="1622532" cy="2965862"/>
          </a:xfrm>
          <a:prstGeom prst="rect">
            <a:avLst/>
          </a:prstGeom>
        </p:spPr>
      </p:pic>
      <p:pic>
        <p:nvPicPr>
          <p:cNvPr id="5" name="Picture 4">
            <a:extLst>
              <a:ext uri="{FF2B5EF4-FFF2-40B4-BE49-F238E27FC236}">
                <a16:creationId xmlns:a16="http://schemas.microsoft.com/office/drawing/2014/main" id="{4EA97824-CBF0-974A-8E0C-692241DFFB34}"/>
              </a:ext>
            </a:extLst>
          </p:cNvPr>
          <p:cNvPicPr>
            <a:picLocks noChangeAspect="1"/>
          </p:cNvPicPr>
          <p:nvPr/>
        </p:nvPicPr>
        <p:blipFill>
          <a:blip r:embed="rId4"/>
          <a:stretch>
            <a:fillRect/>
          </a:stretch>
        </p:blipFill>
        <p:spPr>
          <a:xfrm>
            <a:off x="1981767" y="1365663"/>
            <a:ext cx="1622532" cy="2965862"/>
          </a:xfrm>
          <a:prstGeom prst="rect">
            <a:avLst/>
          </a:prstGeom>
        </p:spPr>
      </p:pic>
      <p:pic>
        <p:nvPicPr>
          <p:cNvPr id="6" name="Picture 5">
            <a:extLst>
              <a:ext uri="{FF2B5EF4-FFF2-40B4-BE49-F238E27FC236}">
                <a16:creationId xmlns:a16="http://schemas.microsoft.com/office/drawing/2014/main" id="{EB82F50A-E3A5-584D-96C4-1D4BD7CF4D0E}"/>
              </a:ext>
            </a:extLst>
          </p:cNvPr>
          <p:cNvPicPr>
            <a:picLocks noChangeAspect="1"/>
          </p:cNvPicPr>
          <p:nvPr/>
        </p:nvPicPr>
        <p:blipFill>
          <a:blip r:embed="rId5"/>
          <a:stretch>
            <a:fillRect/>
          </a:stretch>
        </p:blipFill>
        <p:spPr>
          <a:xfrm>
            <a:off x="3761604" y="1365663"/>
            <a:ext cx="1622532" cy="2965862"/>
          </a:xfrm>
          <a:prstGeom prst="rect">
            <a:avLst/>
          </a:prstGeom>
        </p:spPr>
      </p:pic>
      <p:pic>
        <p:nvPicPr>
          <p:cNvPr id="7" name="Picture 6">
            <a:extLst>
              <a:ext uri="{FF2B5EF4-FFF2-40B4-BE49-F238E27FC236}">
                <a16:creationId xmlns:a16="http://schemas.microsoft.com/office/drawing/2014/main" id="{09484B6C-893E-9D4F-B6A2-D81D5E30EAD1}"/>
              </a:ext>
            </a:extLst>
          </p:cNvPr>
          <p:cNvPicPr>
            <a:picLocks noChangeAspect="1"/>
          </p:cNvPicPr>
          <p:nvPr/>
        </p:nvPicPr>
        <p:blipFill>
          <a:blip r:embed="rId6"/>
          <a:stretch>
            <a:fillRect/>
          </a:stretch>
        </p:blipFill>
        <p:spPr>
          <a:xfrm>
            <a:off x="5541441" y="1365663"/>
            <a:ext cx="1622532" cy="2965862"/>
          </a:xfrm>
          <a:prstGeom prst="rect">
            <a:avLst/>
          </a:prstGeom>
        </p:spPr>
      </p:pic>
      <p:pic>
        <p:nvPicPr>
          <p:cNvPr id="8" name="Picture 7">
            <a:extLst>
              <a:ext uri="{FF2B5EF4-FFF2-40B4-BE49-F238E27FC236}">
                <a16:creationId xmlns:a16="http://schemas.microsoft.com/office/drawing/2014/main" id="{84266A14-42C7-9C41-990B-B0A3F5F33B56}"/>
              </a:ext>
            </a:extLst>
          </p:cNvPr>
          <p:cNvPicPr>
            <a:picLocks noChangeAspect="1"/>
          </p:cNvPicPr>
          <p:nvPr/>
        </p:nvPicPr>
        <p:blipFill>
          <a:blip r:embed="rId7"/>
          <a:stretch>
            <a:fillRect/>
          </a:stretch>
        </p:blipFill>
        <p:spPr>
          <a:xfrm>
            <a:off x="7321278" y="1365663"/>
            <a:ext cx="1622532" cy="2965862"/>
          </a:xfrm>
          <a:prstGeom prst="rect">
            <a:avLst/>
          </a:prstGeom>
        </p:spPr>
      </p:pic>
    </p:spTree>
    <p:extLst>
      <p:ext uri="{BB962C8B-B14F-4D97-AF65-F5344CB8AC3E}">
        <p14:creationId xmlns:p14="http://schemas.microsoft.com/office/powerpoint/2010/main" val="14535567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717DFA-DC45-314F-8E3C-45B52CE14CC3}"/>
              </a:ext>
            </a:extLst>
          </p:cNvPr>
          <p:cNvSpPr>
            <a:spLocks noGrp="1"/>
          </p:cNvSpPr>
          <p:nvPr>
            <p:ph type="title"/>
          </p:nvPr>
        </p:nvSpPr>
        <p:spPr/>
        <p:txBody>
          <a:bodyPr/>
          <a:lstStyle/>
          <a:p>
            <a:r>
              <a:rPr lang="en-US" dirty="0"/>
              <a:t>Y </a:t>
            </a:r>
            <a:r>
              <a:rPr lang="en-US" dirty="0" err="1"/>
              <a:t>en</a:t>
            </a:r>
            <a:r>
              <a:rPr lang="en-US" dirty="0"/>
              <a:t> iOS</a:t>
            </a:r>
          </a:p>
        </p:txBody>
      </p:sp>
      <p:pic>
        <p:nvPicPr>
          <p:cNvPr id="4" name="Picture 3">
            <a:extLst>
              <a:ext uri="{FF2B5EF4-FFF2-40B4-BE49-F238E27FC236}">
                <a16:creationId xmlns:a16="http://schemas.microsoft.com/office/drawing/2014/main" id="{E96348F4-9743-5B4A-BC49-5BAC1BD5EDA3}"/>
              </a:ext>
            </a:extLst>
          </p:cNvPr>
          <p:cNvPicPr>
            <a:picLocks noChangeAspect="1"/>
          </p:cNvPicPr>
          <p:nvPr/>
        </p:nvPicPr>
        <p:blipFill>
          <a:blip r:embed="rId2"/>
          <a:stretch>
            <a:fillRect/>
          </a:stretch>
        </p:blipFill>
        <p:spPr>
          <a:xfrm>
            <a:off x="457063" y="1371599"/>
            <a:ext cx="1485900" cy="2921000"/>
          </a:xfrm>
          <a:prstGeom prst="rect">
            <a:avLst/>
          </a:prstGeom>
        </p:spPr>
      </p:pic>
      <p:pic>
        <p:nvPicPr>
          <p:cNvPr id="5" name="Picture 4">
            <a:extLst>
              <a:ext uri="{FF2B5EF4-FFF2-40B4-BE49-F238E27FC236}">
                <a16:creationId xmlns:a16="http://schemas.microsoft.com/office/drawing/2014/main" id="{06D44859-4DB2-B64D-B366-991E2D2FDC6A}"/>
              </a:ext>
            </a:extLst>
          </p:cNvPr>
          <p:cNvPicPr>
            <a:picLocks noChangeAspect="1"/>
          </p:cNvPicPr>
          <p:nvPr/>
        </p:nvPicPr>
        <p:blipFill>
          <a:blip r:embed="rId3"/>
          <a:stretch>
            <a:fillRect/>
          </a:stretch>
        </p:blipFill>
        <p:spPr>
          <a:xfrm>
            <a:off x="2171562" y="1371327"/>
            <a:ext cx="1486039" cy="2921273"/>
          </a:xfrm>
          <a:prstGeom prst="rect">
            <a:avLst/>
          </a:prstGeom>
        </p:spPr>
      </p:pic>
      <p:pic>
        <p:nvPicPr>
          <p:cNvPr id="6" name="Picture 5">
            <a:extLst>
              <a:ext uri="{FF2B5EF4-FFF2-40B4-BE49-F238E27FC236}">
                <a16:creationId xmlns:a16="http://schemas.microsoft.com/office/drawing/2014/main" id="{8F7EFF1B-9652-154E-B5B5-5705936B615A}"/>
              </a:ext>
            </a:extLst>
          </p:cNvPr>
          <p:cNvPicPr>
            <a:picLocks noChangeAspect="1"/>
          </p:cNvPicPr>
          <p:nvPr/>
        </p:nvPicPr>
        <p:blipFill>
          <a:blip r:embed="rId4"/>
          <a:stretch>
            <a:fillRect/>
          </a:stretch>
        </p:blipFill>
        <p:spPr>
          <a:xfrm>
            <a:off x="3886199" y="1371327"/>
            <a:ext cx="1486039" cy="2921272"/>
          </a:xfrm>
          <a:prstGeom prst="rect">
            <a:avLst/>
          </a:prstGeom>
        </p:spPr>
      </p:pic>
      <p:pic>
        <p:nvPicPr>
          <p:cNvPr id="7" name="Picture 6">
            <a:extLst>
              <a:ext uri="{FF2B5EF4-FFF2-40B4-BE49-F238E27FC236}">
                <a16:creationId xmlns:a16="http://schemas.microsoft.com/office/drawing/2014/main" id="{FD8E853C-F802-0643-B0CA-8772304A8651}"/>
              </a:ext>
            </a:extLst>
          </p:cNvPr>
          <p:cNvPicPr>
            <a:picLocks noChangeAspect="1"/>
          </p:cNvPicPr>
          <p:nvPr/>
        </p:nvPicPr>
        <p:blipFill>
          <a:blip r:embed="rId5"/>
          <a:stretch>
            <a:fillRect/>
          </a:stretch>
        </p:blipFill>
        <p:spPr>
          <a:xfrm>
            <a:off x="5600837" y="1371326"/>
            <a:ext cx="1486038" cy="2921272"/>
          </a:xfrm>
          <a:prstGeom prst="rect">
            <a:avLst/>
          </a:prstGeom>
        </p:spPr>
      </p:pic>
    </p:spTree>
    <p:extLst>
      <p:ext uri="{BB962C8B-B14F-4D97-AF65-F5344CB8AC3E}">
        <p14:creationId xmlns:p14="http://schemas.microsoft.com/office/powerpoint/2010/main" val="319004433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C28DA-85B6-F344-91C9-F4922F1C490C}"/>
              </a:ext>
            </a:extLst>
          </p:cNvPr>
          <p:cNvSpPr>
            <a:spLocks noGrp="1"/>
          </p:cNvSpPr>
          <p:nvPr>
            <p:ph type="title"/>
          </p:nvPr>
        </p:nvSpPr>
        <p:spPr/>
        <p:txBody>
          <a:bodyPr/>
          <a:lstStyle/>
          <a:p>
            <a:r>
              <a:rPr lang="en-US" dirty="0" err="1"/>
              <a:t>Xamarin.Forms</a:t>
            </a:r>
            <a:r>
              <a:rPr lang="en-US" dirty="0"/>
              <a:t> Shell</a:t>
            </a:r>
          </a:p>
        </p:txBody>
      </p:sp>
      <p:sp>
        <p:nvSpPr>
          <p:cNvPr id="3" name="Text Placeholder 2">
            <a:extLst>
              <a:ext uri="{FF2B5EF4-FFF2-40B4-BE49-F238E27FC236}">
                <a16:creationId xmlns:a16="http://schemas.microsoft.com/office/drawing/2014/main" id="{3F0C1315-2469-0449-864D-F401BD2C0B98}"/>
              </a:ext>
            </a:extLst>
          </p:cNvPr>
          <p:cNvSpPr>
            <a:spLocks noGrp="1"/>
          </p:cNvSpPr>
          <p:nvPr>
            <p:ph type="body" sz="quarter" idx="10"/>
          </p:nvPr>
        </p:nvSpPr>
        <p:spPr>
          <a:xfrm>
            <a:off x="3252217" y="948037"/>
            <a:ext cx="5869494" cy="5786426"/>
          </a:xfrm>
        </p:spPr>
        <p:txBody>
          <a:bodyPr/>
          <a:lstStyle/>
          <a:p>
            <a:r>
              <a:rPr lang="en-US" sz="825" dirty="0">
                <a:solidFill>
                  <a:srgbClr val="888A85"/>
                </a:solidFill>
                <a:latin typeface="Menlo" panose="020B0609030804020204" pitchFamily="49" charset="0"/>
              </a:rPr>
              <a:t>&lt;?</a:t>
            </a:r>
            <a:r>
              <a:rPr lang="en-US" sz="825" dirty="0">
                <a:solidFill>
                  <a:srgbClr val="3363A4"/>
                </a:solidFill>
                <a:latin typeface="Menlo" panose="020B0609030804020204" pitchFamily="49" charset="0"/>
              </a:rPr>
              <a:t>xml</a:t>
            </a:r>
            <a:r>
              <a:rPr lang="en-US" sz="825" dirty="0">
                <a:solidFill>
                  <a:srgbClr val="222222"/>
                </a:solidFill>
                <a:latin typeface="Menlo" panose="020B0609030804020204" pitchFamily="49" charset="0"/>
              </a:rPr>
              <a:t> version=</a:t>
            </a:r>
            <a:r>
              <a:rPr lang="en-US" sz="825" dirty="0">
                <a:solidFill>
                  <a:srgbClr val="DB7100"/>
                </a:solidFill>
                <a:latin typeface="Menlo" panose="020B0609030804020204" pitchFamily="49" charset="0"/>
              </a:rPr>
              <a:t>"1.0"</a:t>
            </a:r>
            <a:r>
              <a:rPr lang="en-US" sz="825" dirty="0">
                <a:solidFill>
                  <a:srgbClr val="222222"/>
                </a:solidFill>
                <a:latin typeface="Menlo" panose="020B0609030804020204" pitchFamily="49" charset="0"/>
              </a:rPr>
              <a:t> encoding=</a:t>
            </a:r>
            <a:r>
              <a:rPr lang="en-US" sz="825" dirty="0">
                <a:solidFill>
                  <a:srgbClr val="DB7100"/>
                </a:solidFill>
                <a:latin typeface="Menlo" panose="020B0609030804020204" pitchFamily="49" charset="0"/>
              </a:rPr>
              <a:t>"UTF-8"</a:t>
            </a:r>
            <a:r>
              <a:rPr lang="en-US" sz="825" dirty="0">
                <a:solidFill>
                  <a:srgbClr val="222222"/>
                </a:solidFill>
                <a:latin typeface="Menlo" panose="020B0609030804020204" pitchFamily="49" charset="0"/>
              </a:rPr>
              <a:t> </a:t>
            </a:r>
            <a:r>
              <a:rPr lang="en-US" sz="825" dirty="0">
                <a:solidFill>
                  <a:srgbClr val="888A85"/>
                </a:solidFill>
                <a:latin typeface="Menlo" panose="020B0609030804020204" pitchFamily="49" charset="0"/>
              </a:rPr>
              <a:t>?&gt;</a:t>
            </a:r>
            <a:br>
              <a:rPr lang="en-US" sz="825" dirty="0">
                <a:latin typeface="Menlo" panose="020B0609030804020204" pitchFamily="49" charset="0"/>
              </a:rPr>
            </a:br>
            <a:r>
              <a:rPr lang="en-US" sz="825" dirty="0">
                <a:solidFill>
                  <a:srgbClr val="888A85"/>
                </a:solidFill>
                <a:latin typeface="Menlo" panose="020B0609030804020204" pitchFamily="49" charset="0"/>
              </a:rPr>
              <a:t>&lt;</a:t>
            </a:r>
            <a:r>
              <a:rPr lang="en-US" sz="825" dirty="0">
                <a:solidFill>
                  <a:srgbClr val="3363A4"/>
                </a:solidFill>
                <a:latin typeface="Menlo" panose="020B0609030804020204" pitchFamily="49" charset="0"/>
              </a:rPr>
              <a:t>Shell</a:t>
            </a:r>
            <a:r>
              <a:rPr lang="en-US" sz="825" dirty="0">
                <a:solidFill>
                  <a:srgbClr val="222222"/>
                </a:solidFill>
                <a:latin typeface="Menlo" panose="020B0609030804020204" pitchFamily="49" charset="0"/>
              </a:rPr>
              <a:t> </a:t>
            </a:r>
            <a:r>
              <a:rPr lang="en-US" sz="825" dirty="0" err="1">
                <a:solidFill>
                  <a:srgbClr val="222222"/>
                </a:solidFill>
                <a:latin typeface="Menlo" panose="020B0609030804020204" pitchFamily="49" charset="0"/>
              </a:rPr>
              <a:t>xmlns</a:t>
            </a:r>
            <a:r>
              <a:rPr lang="en-US" sz="825" dirty="0">
                <a:solidFill>
                  <a:srgbClr val="888A85"/>
                </a:solidFill>
                <a:latin typeface="Menlo" panose="020B0609030804020204" pitchFamily="49" charset="0"/>
              </a:rPr>
              <a:t>=</a:t>
            </a:r>
            <a:r>
              <a:rPr lang="en-US" sz="825" dirty="0">
                <a:solidFill>
                  <a:srgbClr val="DB7100"/>
                </a:solidFill>
                <a:latin typeface="Menlo" panose="020B0609030804020204" pitchFamily="49" charset="0"/>
              </a:rPr>
              <a:t>"http://</a:t>
            </a:r>
            <a:r>
              <a:rPr lang="en-US" sz="825" dirty="0" err="1">
                <a:solidFill>
                  <a:srgbClr val="DB7100"/>
                </a:solidFill>
                <a:latin typeface="Menlo" panose="020B0609030804020204" pitchFamily="49" charset="0"/>
              </a:rPr>
              <a:t>xamarin.com</a:t>
            </a:r>
            <a:r>
              <a:rPr lang="en-US" sz="825" dirty="0">
                <a:solidFill>
                  <a:srgbClr val="DB7100"/>
                </a:solidFill>
                <a:latin typeface="Menlo" panose="020B0609030804020204" pitchFamily="49" charset="0"/>
              </a:rPr>
              <a:t>/schemas/2014/forms"</a:t>
            </a:r>
            <a:br>
              <a:rPr lang="en-US" sz="825" dirty="0">
                <a:latin typeface="Menlo" panose="020B0609030804020204" pitchFamily="49" charset="0"/>
              </a:rPr>
            </a:br>
            <a:r>
              <a:rPr lang="en-US" sz="825" dirty="0">
                <a:solidFill>
                  <a:srgbClr val="222222"/>
                </a:solidFill>
                <a:latin typeface="Menlo" panose="020B0609030804020204" pitchFamily="49" charset="0"/>
              </a:rPr>
              <a:t>       </a:t>
            </a:r>
            <a:r>
              <a:rPr lang="en-US" sz="825" dirty="0" err="1">
                <a:solidFill>
                  <a:srgbClr val="222222"/>
                </a:solidFill>
                <a:latin typeface="Menlo" panose="020B0609030804020204" pitchFamily="49" charset="0"/>
              </a:rPr>
              <a:t>xmlns:x</a:t>
            </a:r>
            <a:r>
              <a:rPr lang="en-US" sz="825" dirty="0">
                <a:solidFill>
                  <a:srgbClr val="888A85"/>
                </a:solidFill>
                <a:latin typeface="Menlo" panose="020B0609030804020204" pitchFamily="49" charset="0"/>
              </a:rPr>
              <a:t>=</a:t>
            </a:r>
            <a:r>
              <a:rPr lang="en-US" sz="825" dirty="0">
                <a:solidFill>
                  <a:srgbClr val="DB7100"/>
                </a:solidFill>
                <a:latin typeface="Menlo" panose="020B0609030804020204" pitchFamily="49" charset="0"/>
              </a:rPr>
              <a:t>"http://</a:t>
            </a:r>
            <a:r>
              <a:rPr lang="en-US" sz="825" dirty="0" err="1">
                <a:solidFill>
                  <a:srgbClr val="DB7100"/>
                </a:solidFill>
                <a:latin typeface="Menlo" panose="020B0609030804020204" pitchFamily="49" charset="0"/>
              </a:rPr>
              <a:t>schemas.microsoft.com</a:t>
            </a:r>
            <a:r>
              <a:rPr lang="en-US" sz="825" dirty="0">
                <a:solidFill>
                  <a:srgbClr val="DB7100"/>
                </a:solidFill>
                <a:latin typeface="Menlo" panose="020B0609030804020204" pitchFamily="49" charset="0"/>
              </a:rPr>
              <a:t>/</a:t>
            </a:r>
            <a:r>
              <a:rPr lang="en-US" sz="825" dirty="0" err="1">
                <a:solidFill>
                  <a:srgbClr val="DB7100"/>
                </a:solidFill>
                <a:latin typeface="Menlo" panose="020B0609030804020204" pitchFamily="49" charset="0"/>
              </a:rPr>
              <a:t>winfx</a:t>
            </a:r>
            <a:r>
              <a:rPr lang="en-US" sz="825" dirty="0">
                <a:solidFill>
                  <a:srgbClr val="DB7100"/>
                </a:solidFill>
                <a:latin typeface="Menlo" panose="020B0609030804020204" pitchFamily="49" charset="0"/>
              </a:rPr>
              <a:t>/2009/</a:t>
            </a:r>
            <a:r>
              <a:rPr lang="en-US" sz="825" dirty="0" err="1">
                <a:solidFill>
                  <a:srgbClr val="DB7100"/>
                </a:solidFill>
                <a:latin typeface="Menlo" panose="020B0609030804020204" pitchFamily="49" charset="0"/>
              </a:rPr>
              <a:t>xaml</a:t>
            </a:r>
            <a:r>
              <a:rPr lang="en-US" sz="825" dirty="0">
                <a:solidFill>
                  <a:srgbClr val="DB7100"/>
                </a:solidFill>
                <a:latin typeface="Menlo" panose="020B0609030804020204" pitchFamily="49" charset="0"/>
              </a:rPr>
              <a:t>"</a:t>
            </a:r>
            <a:br>
              <a:rPr lang="en-US" sz="825" dirty="0">
                <a:latin typeface="Menlo" panose="020B0609030804020204" pitchFamily="49" charset="0"/>
              </a:rPr>
            </a:br>
            <a:r>
              <a:rPr lang="en-US" sz="825" dirty="0">
                <a:solidFill>
                  <a:srgbClr val="222222"/>
                </a:solidFill>
                <a:latin typeface="Menlo" panose="020B0609030804020204" pitchFamily="49" charset="0"/>
              </a:rPr>
              <a:t>       </a:t>
            </a:r>
            <a:r>
              <a:rPr lang="en-US" sz="825" dirty="0" err="1">
                <a:solidFill>
                  <a:srgbClr val="222222"/>
                </a:solidFill>
                <a:latin typeface="Menlo" panose="020B0609030804020204" pitchFamily="49" charset="0"/>
              </a:rPr>
              <a:t>xmlns:local</a:t>
            </a:r>
            <a:r>
              <a:rPr lang="en-US" sz="825" dirty="0">
                <a:solidFill>
                  <a:srgbClr val="888A85"/>
                </a:solidFill>
                <a:latin typeface="Menlo" panose="020B0609030804020204" pitchFamily="49" charset="0"/>
              </a:rPr>
              <a:t>=</a:t>
            </a:r>
            <a:r>
              <a:rPr lang="en-US" sz="825" dirty="0">
                <a:solidFill>
                  <a:srgbClr val="DB7100"/>
                </a:solidFill>
                <a:latin typeface="Menlo" panose="020B0609030804020204" pitchFamily="49" charset="0"/>
              </a:rPr>
              <a:t>"</a:t>
            </a:r>
            <a:r>
              <a:rPr lang="en-US" sz="825" dirty="0" err="1">
                <a:solidFill>
                  <a:srgbClr val="DB7100"/>
                </a:solidFill>
                <a:latin typeface="Menlo" panose="020B0609030804020204" pitchFamily="49" charset="0"/>
              </a:rPr>
              <a:t>clr-namespace:Xamarin.Store</a:t>
            </a:r>
            <a:r>
              <a:rPr lang="en-US" sz="825" dirty="0">
                <a:solidFill>
                  <a:srgbClr val="DB7100"/>
                </a:solidFill>
                <a:latin typeface="Menlo" panose="020B0609030804020204" pitchFamily="49" charset="0"/>
              </a:rPr>
              <a:t>"</a:t>
            </a:r>
            <a:br>
              <a:rPr lang="en-US" sz="825" dirty="0">
                <a:latin typeface="Menlo" panose="020B0609030804020204" pitchFamily="49" charset="0"/>
              </a:rPr>
            </a:br>
            <a:r>
              <a:rPr lang="en-US" sz="825" dirty="0">
                <a:solidFill>
                  <a:srgbClr val="222222"/>
                </a:solidFill>
                <a:latin typeface="Menlo" panose="020B0609030804020204" pitchFamily="49" charset="0"/>
              </a:rPr>
              <a:t>       </a:t>
            </a:r>
            <a:r>
              <a:rPr lang="en-US" sz="825" dirty="0" err="1">
                <a:solidFill>
                  <a:srgbClr val="222222"/>
                </a:solidFill>
                <a:latin typeface="Menlo" panose="020B0609030804020204" pitchFamily="49" charset="0"/>
              </a:rPr>
              <a:t>x:Class</a:t>
            </a:r>
            <a:r>
              <a:rPr lang="en-US" sz="825" dirty="0">
                <a:solidFill>
                  <a:srgbClr val="888A85"/>
                </a:solidFill>
                <a:latin typeface="Menlo" panose="020B0609030804020204" pitchFamily="49" charset="0"/>
              </a:rPr>
              <a:t>=</a:t>
            </a:r>
            <a:r>
              <a:rPr lang="en-US" sz="825" dirty="0">
                <a:solidFill>
                  <a:srgbClr val="DB7100"/>
                </a:solidFill>
                <a:latin typeface="Menlo" panose="020B0609030804020204" pitchFamily="49" charset="0"/>
              </a:rPr>
              <a:t>"</a:t>
            </a:r>
            <a:r>
              <a:rPr lang="en-US" sz="825" dirty="0" err="1">
                <a:solidFill>
                  <a:srgbClr val="DB7100"/>
                </a:solidFill>
                <a:latin typeface="Menlo" panose="020B0609030804020204" pitchFamily="49" charset="0"/>
              </a:rPr>
              <a:t>Xamarin.StoreDemoApp</a:t>
            </a:r>
            <a:r>
              <a:rPr lang="en-US" sz="825" dirty="0">
                <a:solidFill>
                  <a:srgbClr val="DB7100"/>
                </a:solidFill>
                <a:latin typeface="Menlo" panose="020B0609030804020204" pitchFamily="49" charset="0"/>
              </a:rPr>
              <a:t>"</a:t>
            </a:r>
            <a:br>
              <a:rPr lang="en-US" sz="825" dirty="0">
                <a:latin typeface="Menlo" panose="020B0609030804020204" pitchFamily="49" charset="0"/>
              </a:rPr>
            </a:br>
            <a:r>
              <a:rPr lang="en-US" sz="825" dirty="0">
                <a:solidFill>
                  <a:srgbClr val="222222"/>
                </a:solidFill>
                <a:latin typeface="Menlo" panose="020B0609030804020204" pitchFamily="49" charset="0"/>
              </a:rPr>
              <a:t>       Route</a:t>
            </a:r>
            <a:r>
              <a:rPr lang="en-US" sz="825" dirty="0">
                <a:solidFill>
                  <a:srgbClr val="888A85"/>
                </a:solidFill>
                <a:latin typeface="Menlo" panose="020B0609030804020204" pitchFamily="49" charset="0"/>
              </a:rPr>
              <a:t>=</a:t>
            </a:r>
            <a:r>
              <a:rPr lang="en-US" sz="825" dirty="0">
                <a:solidFill>
                  <a:srgbClr val="DB7100"/>
                </a:solidFill>
                <a:latin typeface="Menlo" panose="020B0609030804020204" pitchFamily="49" charset="0"/>
              </a:rPr>
              <a:t>"s"</a:t>
            </a:r>
            <a:r>
              <a:rPr lang="en-US" sz="825" dirty="0">
                <a:solidFill>
                  <a:srgbClr val="888A85"/>
                </a:solidFill>
                <a:latin typeface="Menlo" panose="020B0609030804020204" pitchFamily="49" charset="0"/>
              </a:rPr>
              <a:t>&gt;</a:t>
            </a:r>
            <a:br>
              <a:rPr lang="en-US" sz="825" dirty="0">
                <a:latin typeface="Menlo" panose="020B0609030804020204" pitchFamily="49" charset="0"/>
              </a:rPr>
            </a:br>
            <a:r>
              <a:rPr lang="en-US" sz="825" dirty="0">
                <a:solidFill>
                  <a:srgbClr val="222222"/>
                </a:solidFill>
                <a:latin typeface="Menlo" panose="020B0609030804020204" pitchFamily="49" charset="0"/>
              </a:rPr>
              <a:t>    </a:t>
            </a:r>
            <a:r>
              <a:rPr lang="en-US" sz="825" dirty="0">
                <a:solidFill>
                  <a:srgbClr val="888A85"/>
                </a:solidFill>
                <a:latin typeface="Menlo" panose="020B0609030804020204" pitchFamily="49" charset="0"/>
              </a:rPr>
              <a:t>&lt;</a:t>
            </a:r>
            <a:r>
              <a:rPr lang="en-US" sz="825" dirty="0" err="1">
                <a:solidFill>
                  <a:srgbClr val="3363A4"/>
                </a:solidFill>
                <a:latin typeface="Menlo" panose="020B0609030804020204" pitchFamily="49" charset="0"/>
              </a:rPr>
              <a:t>Shell.FlyoutHeader</a:t>
            </a:r>
            <a:r>
              <a:rPr lang="en-US" sz="825" dirty="0">
                <a:solidFill>
                  <a:srgbClr val="888A85"/>
                </a:solidFill>
                <a:latin typeface="Menlo" panose="020B0609030804020204" pitchFamily="49" charset="0"/>
              </a:rPr>
              <a:t>&gt;</a:t>
            </a:r>
            <a:br>
              <a:rPr lang="en-US" sz="825" dirty="0">
                <a:latin typeface="Menlo" panose="020B0609030804020204" pitchFamily="49" charset="0"/>
              </a:rPr>
            </a:br>
            <a:r>
              <a:rPr lang="en-US" sz="825" dirty="0">
                <a:solidFill>
                  <a:srgbClr val="222222"/>
                </a:solidFill>
                <a:latin typeface="Menlo" panose="020B0609030804020204" pitchFamily="49" charset="0"/>
              </a:rPr>
              <a:t>        </a:t>
            </a:r>
            <a:r>
              <a:rPr lang="en-US" sz="825" dirty="0">
                <a:solidFill>
                  <a:srgbClr val="888A85"/>
                </a:solidFill>
                <a:latin typeface="Menlo" panose="020B0609030804020204" pitchFamily="49" charset="0"/>
              </a:rPr>
              <a:t>&lt;</a:t>
            </a:r>
            <a:r>
              <a:rPr lang="en-US" sz="825" dirty="0" err="1">
                <a:solidFill>
                  <a:srgbClr val="3363A4"/>
                </a:solidFill>
                <a:latin typeface="Menlo" panose="020B0609030804020204" pitchFamily="49" charset="0"/>
              </a:rPr>
              <a:t>local</a:t>
            </a:r>
            <a:r>
              <a:rPr lang="en-US" sz="825" dirty="0" err="1">
                <a:solidFill>
                  <a:srgbClr val="222222"/>
                </a:solidFill>
                <a:latin typeface="Menlo" panose="020B0609030804020204" pitchFamily="49" charset="0"/>
              </a:rPr>
              <a:t>:</a:t>
            </a:r>
            <a:r>
              <a:rPr lang="en-US" sz="825" dirty="0" err="1">
                <a:solidFill>
                  <a:srgbClr val="3363A4"/>
                </a:solidFill>
                <a:latin typeface="Menlo" panose="020B0609030804020204" pitchFamily="49" charset="0"/>
              </a:rPr>
              <a:t>HeaderView</a:t>
            </a:r>
            <a:r>
              <a:rPr lang="en-US" sz="825" dirty="0">
                <a:solidFill>
                  <a:srgbClr val="222222"/>
                </a:solidFill>
                <a:latin typeface="Menlo" panose="020B0609030804020204" pitchFamily="49" charset="0"/>
              </a:rPr>
              <a:t> </a:t>
            </a:r>
            <a:r>
              <a:rPr lang="en-US" sz="825" dirty="0">
                <a:solidFill>
                  <a:srgbClr val="888A85"/>
                </a:solidFill>
                <a:latin typeface="Menlo" panose="020B0609030804020204" pitchFamily="49" charset="0"/>
              </a:rPr>
              <a:t>/&gt;</a:t>
            </a:r>
            <a:br>
              <a:rPr lang="en-US" sz="825" dirty="0">
                <a:latin typeface="Menlo" panose="020B0609030804020204" pitchFamily="49" charset="0"/>
              </a:rPr>
            </a:br>
            <a:r>
              <a:rPr lang="en-US" sz="825" dirty="0">
                <a:solidFill>
                  <a:srgbClr val="222222"/>
                </a:solidFill>
                <a:latin typeface="Menlo" panose="020B0609030804020204" pitchFamily="49" charset="0"/>
              </a:rPr>
              <a:t>    </a:t>
            </a:r>
            <a:r>
              <a:rPr lang="en-US" sz="825" dirty="0">
                <a:solidFill>
                  <a:srgbClr val="888A85"/>
                </a:solidFill>
                <a:latin typeface="Menlo" panose="020B0609030804020204" pitchFamily="49" charset="0"/>
              </a:rPr>
              <a:t>&lt;/</a:t>
            </a:r>
            <a:r>
              <a:rPr lang="en-US" sz="825" dirty="0" err="1">
                <a:solidFill>
                  <a:srgbClr val="3363A4"/>
                </a:solidFill>
                <a:latin typeface="Menlo" panose="020B0609030804020204" pitchFamily="49" charset="0"/>
              </a:rPr>
              <a:t>Shell.FlyoutHeader</a:t>
            </a:r>
            <a:r>
              <a:rPr lang="en-US" sz="825" dirty="0">
                <a:solidFill>
                  <a:srgbClr val="888A85"/>
                </a:solidFill>
                <a:latin typeface="Menlo" panose="020B0609030804020204" pitchFamily="49" charset="0"/>
              </a:rPr>
              <a:t>&gt;</a:t>
            </a:r>
            <a:br>
              <a:rPr lang="en-US" sz="825" dirty="0">
                <a:latin typeface="Menlo" panose="020B0609030804020204" pitchFamily="49" charset="0"/>
              </a:rPr>
            </a:br>
            <a:r>
              <a:rPr lang="en-US" sz="825" dirty="0">
                <a:solidFill>
                  <a:srgbClr val="222222"/>
                </a:solidFill>
                <a:latin typeface="Menlo" panose="020B0609030804020204" pitchFamily="49" charset="0"/>
              </a:rPr>
              <a:t>    </a:t>
            </a:r>
            <a:r>
              <a:rPr lang="en-US" sz="825" dirty="0">
                <a:solidFill>
                  <a:srgbClr val="888A85"/>
                </a:solidFill>
                <a:latin typeface="Menlo" panose="020B0609030804020204" pitchFamily="49" charset="0"/>
              </a:rPr>
              <a:t>&lt;</a:t>
            </a:r>
            <a:r>
              <a:rPr lang="en-US" sz="825" dirty="0" err="1">
                <a:solidFill>
                  <a:srgbClr val="3363A4"/>
                </a:solidFill>
                <a:latin typeface="Menlo" panose="020B0609030804020204" pitchFamily="49" charset="0"/>
              </a:rPr>
              <a:t>Shell.MenuItems</a:t>
            </a:r>
            <a:r>
              <a:rPr lang="en-US" sz="825" dirty="0">
                <a:solidFill>
                  <a:srgbClr val="888A85"/>
                </a:solidFill>
                <a:latin typeface="Menlo" panose="020B0609030804020204" pitchFamily="49" charset="0"/>
              </a:rPr>
              <a:t>&gt;</a:t>
            </a:r>
            <a:br>
              <a:rPr lang="en-US" sz="825" dirty="0">
                <a:latin typeface="Menlo" panose="020B0609030804020204" pitchFamily="49" charset="0"/>
              </a:rPr>
            </a:br>
            <a:r>
              <a:rPr lang="en-US" sz="825" dirty="0">
                <a:solidFill>
                  <a:srgbClr val="222222"/>
                </a:solidFill>
                <a:latin typeface="Menlo" panose="020B0609030804020204" pitchFamily="49" charset="0"/>
              </a:rPr>
              <a:t>        </a:t>
            </a:r>
            <a:r>
              <a:rPr lang="en-US" sz="825" dirty="0">
                <a:solidFill>
                  <a:srgbClr val="888A85"/>
                </a:solidFill>
                <a:latin typeface="Menlo" panose="020B0609030804020204" pitchFamily="49" charset="0"/>
              </a:rPr>
              <a:t>&lt;</a:t>
            </a:r>
            <a:r>
              <a:rPr lang="en-US" sz="825" dirty="0" err="1">
                <a:solidFill>
                  <a:srgbClr val="3363A4"/>
                </a:solidFill>
                <a:latin typeface="Menlo" panose="020B0609030804020204" pitchFamily="49" charset="0"/>
              </a:rPr>
              <a:t>MenuItem</a:t>
            </a:r>
            <a:r>
              <a:rPr lang="en-US" sz="825" dirty="0">
                <a:solidFill>
                  <a:srgbClr val="222222"/>
                </a:solidFill>
                <a:latin typeface="Menlo" panose="020B0609030804020204" pitchFamily="49" charset="0"/>
              </a:rPr>
              <a:t> </a:t>
            </a:r>
            <a:r>
              <a:rPr lang="en-US" sz="825" dirty="0" err="1">
                <a:solidFill>
                  <a:srgbClr val="222222"/>
                </a:solidFill>
                <a:latin typeface="Menlo" panose="020B0609030804020204" pitchFamily="49" charset="0"/>
              </a:rPr>
              <a:t>x:Name</a:t>
            </a:r>
            <a:r>
              <a:rPr lang="en-US" sz="825" dirty="0">
                <a:solidFill>
                  <a:srgbClr val="888A85"/>
                </a:solidFill>
                <a:latin typeface="Menlo" panose="020B0609030804020204" pitchFamily="49" charset="0"/>
              </a:rPr>
              <a:t>=</a:t>
            </a:r>
            <a:r>
              <a:rPr lang="en-US" sz="825" dirty="0">
                <a:solidFill>
                  <a:srgbClr val="DB7100"/>
                </a:solidFill>
                <a:latin typeface="Menlo" panose="020B0609030804020204" pitchFamily="49" charset="0"/>
              </a:rPr>
              <a:t>"</a:t>
            </a:r>
            <a:r>
              <a:rPr lang="en-US" sz="825" dirty="0" err="1">
                <a:solidFill>
                  <a:srgbClr val="DB7100"/>
                </a:solidFill>
                <a:latin typeface="Menlo" panose="020B0609030804020204" pitchFamily="49" charset="0"/>
              </a:rPr>
              <a:t>preferencesMenuItem</a:t>
            </a:r>
            <a:r>
              <a:rPr lang="en-US" sz="825" dirty="0">
                <a:solidFill>
                  <a:srgbClr val="DB7100"/>
                </a:solidFill>
                <a:latin typeface="Menlo" panose="020B0609030804020204" pitchFamily="49" charset="0"/>
              </a:rPr>
              <a:t>"</a:t>
            </a:r>
            <a:r>
              <a:rPr lang="en-US" sz="825" dirty="0">
                <a:solidFill>
                  <a:srgbClr val="222222"/>
                </a:solidFill>
                <a:latin typeface="Menlo" panose="020B0609030804020204" pitchFamily="49" charset="0"/>
              </a:rPr>
              <a:t>  Text</a:t>
            </a:r>
            <a:r>
              <a:rPr lang="en-US" sz="825" dirty="0">
                <a:solidFill>
                  <a:srgbClr val="888A85"/>
                </a:solidFill>
                <a:latin typeface="Menlo" panose="020B0609030804020204" pitchFamily="49" charset="0"/>
              </a:rPr>
              <a:t>=</a:t>
            </a:r>
            <a:r>
              <a:rPr lang="en-US" sz="825" dirty="0">
                <a:solidFill>
                  <a:srgbClr val="DB7100"/>
                </a:solidFill>
                <a:latin typeface="Menlo" panose="020B0609030804020204" pitchFamily="49" charset="0"/>
              </a:rPr>
              <a:t>"Preferences"</a:t>
            </a:r>
            <a:r>
              <a:rPr lang="en-US" sz="825" dirty="0">
                <a:solidFill>
                  <a:srgbClr val="222222"/>
                </a:solidFill>
                <a:latin typeface="Menlo" panose="020B0609030804020204" pitchFamily="49" charset="0"/>
              </a:rPr>
              <a:t> Icon</a:t>
            </a:r>
            <a:r>
              <a:rPr lang="en-US" sz="825" dirty="0">
                <a:solidFill>
                  <a:srgbClr val="888A85"/>
                </a:solidFill>
                <a:latin typeface="Menlo" panose="020B0609030804020204" pitchFamily="49" charset="0"/>
              </a:rPr>
              <a:t>=</a:t>
            </a:r>
            <a:r>
              <a:rPr lang="en-US" sz="825" dirty="0">
                <a:solidFill>
                  <a:srgbClr val="DB7100"/>
                </a:solidFill>
                <a:latin typeface="Menlo" panose="020B0609030804020204" pitchFamily="49" charset="0"/>
              </a:rPr>
              <a:t>"</a:t>
            </a:r>
            <a:r>
              <a:rPr lang="en-US" sz="825" dirty="0" err="1">
                <a:solidFill>
                  <a:srgbClr val="DB7100"/>
                </a:solidFill>
                <a:latin typeface="Menlo" panose="020B0609030804020204" pitchFamily="49" charset="0"/>
              </a:rPr>
              <a:t>prefs.png</a:t>
            </a:r>
            <a:r>
              <a:rPr lang="en-US" sz="825" dirty="0">
                <a:solidFill>
                  <a:srgbClr val="DB7100"/>
                </a:solidFill>
                <a:latin typeface="Menlo" panose="020B0609030804020204" pitchFamily="49" charset="0"/>
              </a:rPr>
              <a:t>"</a:t>
            </a:r>
            <a:r>
              <a:rPr lang="en-US" sz="825" dirty="0">
                <a:solidFill>
                  <a:srgbClr val="222222"/>
                </a:solidFill>
                <a:latin typeface="Menlo" panose="020B0609030804020204" pitchFamily="49" charset="0"/>
              </a:rPr>
              <a:t> </a:t>
            </a:r>
            <a:r>
              <a:rPr lang="en-US" sz="825" dirty="0">
                <a:solidFill>
                  <a:srgbClr val="888A85"/>
                </a:solidFill>
                <a:latin typeface="Menlo" panose="020B0609030804020204" pitchFamily="49" charset="0"/>
              </a:rPr>
              <a:t>/&gt;</a:t>
            </a:r>
            <a:br>
              <a:rPr lang="en-US" sz="825" dirty="0">
                <a:latin typeface="Menlo" panose="020B0609030804020204" pitchFamily="49" charset="0"/>
              </a:rPr>
            </a:br>
            <a:r>
              <a:rPr lang="en-US" sz="825" dirty="0">
                <a:solidFill>
                  <a:srgbClr val="222222"/>
                </a:solidFill>
                <a:latin typeface="Menlo" panose="020B0609030804020204" pitchFamily="49" charset="0"/>
              </a:rPr>
              <a:t>        </a:t>
            </a:r>
            <a:r>
              <a:rPr lang="en-US" sz="825" dirty="0">
                <a:solidFill>
                  <a:srgbClr val="888A85"/>
                </a:solidFill>
                <a:latin typeface="Menlo" panose="020B0609030804020204" pitchFamily="49" charset="0"/>
              </a:rPr>
              <a:t>&lt;</a:t>
            </a:r>
            <a:r>
              <a:rPr lang="en-US" sz="825" dirty="0" err="1">
                <a:solidFill>
                  <a:srgbClr val="3363A4"/>
                </a:solidFill>
                <a:latin typeface="Menlo" panose="020B0609030804020204" pitchFamily="49" charset="0"/>
              </a:rPr>
              <a:t>MenuItem</a:t>
            </a:r>
            <a:r>
              <a:rPr lang="en-US" sz="825" dirty="0">
                <a:solidFill>
                  <a:srgbClr val="222222"/>
                </a:solidFill>
                <a:latin typeface="Menlo" panose="020B0609030804020204" pitchFamily="49" charset="0"/>
              </a:rPr>
              <a:t> </a:t>
            </a:r>
            <a:r>
              <a:rPr lang="en-US" sz="825" dirty="0" err="1">
                <a:solidFill>
                  <a:srgbClr val="222222"/>
                </a:solidFill>
                <a:latin typeface="Menlo" panose="020B0609030804020204" pitchFamily="49" charset="0"/>
              </a:rPr>
              <a:t>x:Name</a:t>
            </a:r>
            <a:r>
              <a:rPr lang="en-US" sz="825" dirty="0">
                <a:solidFill>
                  <a:srgbClr val="888A85"/>
                </a:solidFill>
                <a:latin typeface="Menlo" panose="020B0609030804020204" pitchFamily="49" charset="0"/>
              </a:rPr>
              <a:t>=</a:t>
            </a:r>
            <a:r>
              <a:rPr lang="en-US" sz="825" dirty="0">
                <a:solidFill>
                  <a:srgbClr val="DB7100"/>
                </a:solidFill>
                <a:latin typeface="Menlo" panose="020B0609030804020204" pitchFamily="49" charset="0"/>
              </a:rPr>
              <a:t>"</a:t>
            </a:r>
            <a:r>
              <a:rPr lang="en-US" sz="825" dirty="0" err="1">
                <a:solidFill>
                  <a:srgbClr val="DB7100"/>
                </a:solidFill>
                <a:latin typeface="Menlo" panose="020B0609030804020204" pitchFamily="49" charset="0"/>
              </a:rPr>
              <a:t>logOutMenuItem</a:t>
            </a:r>
            <a:r>
              <a:rPr lang="en-US" sz="825" dirty="0">
                <a:solidFill>
                  <a:srgbClr val="DB7100"/>
                </a:solidFill>
                <a:latin typeface="Menlo" panose="020B0609030804020204" pitchFamily="49" charset="0"/>
              </a:rPr>
              <a:t>"</a:t>
            </a:r>
            <a:r>
              <a:rPr lang="en-US" sz="825" dirty="0">
                <a:solidFill>
                  <a:srgbClr val="222222"/>
                </a:solidFill>
                <a:latin typeface="Menlo" panose="020B0609030804020204" pitchFamily="49" charset="0"/>
              </a:rPr>
              <a:t>  Text</a:t>
            </a:r>
            <a:r>
              <a:rPr lang="en-US" sz="825" dirty="0">
                <a:solidFill>
                  <a:srgbClr val="888A85"/>
                </a:solidFill>
                <a:latin typeface="Menlo" panose="020B0609030804020204" pitchFamily="49" charset="0"/>
              </a:rPr>
              <a:t>=</a:t>
            </a:r>
            <a:r>
              <a:rPr lang="en-US" sz="825" dirty="0">
                <a:solidFill>
                  <a:srgbClr val="DB7100"/>
                </a:solidFill>
                <a:latin typeface="Menlo" panose="020B0609030804020204" pitchFamily="49" charset="0"/>
              </a:rPr>
              <a:t>"Logout"</a:t>
            </a:r>
            <a:r>
              <a:rPr lang="en-US" sz="825" dirty="0">
                <a:solidFill>
                  <a:srgbClr val="222222"/>
                </a:solidFill>
                <a:latin typeface="Menlo" panose="020B0609030804020204" pitchFamily="49" charset="0"/>
              </a:rPr>
              <a:t> Icon</a:t>
            </a:r>
            <a:r>
              <a:rPr lang="en-US" sz="825" dirty="0">
                <a:solidFill>
                  <a:srgbClr val="888A85"/>
                </a:solidFill>
                <a:latin typeface="Menlo" panose="020B0609030804020204" pitchFamily="49" charset="0"/>
              </a:rPr>
              <a:t>=</a:t>
            </a:r>
            <a:r>
              <a:rPr lang="en-US" sz="825" dirty="0">
                <a:solidFill>
                  <a:srgbClr val="DB7100"/>
                </a:solidFill>
                <a:latin typeface="Menlo" panose="020B0609030804020204" pitchFamily="49" charset="0"/>
              </a:rPr>
              <a:t>"</a:t>
            </a:r>
            <a:r>
              <a:rPr lang="en-US" sz="825" dirty="0" err="1">
                <a:solidFill>
                  <a:srgbClr val="DB7100"/>
                </a:solidFill>
                <a:latin typeface="Menlo" panose="020B0609030804020204" pitchFamily="49" charset="0"/>
              </a:rPr>
              <a:t>logout.png</a:t>
            </a:r>
            <a:r>
              <a:rPr lang="en-US" sz="825" dirty="0">
                <a:solidFill>
                  <a:srgbClr val="DB7100"/>
                </a:solidFill>
                <a:latin typeface="Menlo" panose="020B0609030804020204" pitchFamily="49" charset="0"/>
              </a:rPr>
              <a:t>"</a:t>
            </a:r>
            <a:r>
              <a:rPr lang="en-US" sz="825" dirty="0">
                <a:solidFill>
                  <a:srgbClr val="222222"/>
                </a:solidFill>
                <a:latin typeface="Menlo" panose="020B0609030804020204" pitchFamily="49" charset="0"/>
              </a:rPr>
              <a:t> </a:t>
            </a:r>
            <a:r>
              <a:rPr lang="en-US" sz="825" dirty="0">
                <a:solidFill>
                  <a:srgbClr val="888A85"/>
                </a:solidFill>
                <a:latin typeface="Menlo" panose="020B0609030804020204" pitchFamily="49" charset="0"/>
              </a:rPr>
              <a:t>/&gt;</a:t>
            </a:r>
            <a:br>
              <a:rPr lang="en-US" sz="825" dirty="0">
                <a:latin typeface="Menlo" panose="020B0609030804020204" pitchFamily="49" charset="0"/>
              </a:rPr>
            </a:br>
            <a:r>
              <a:rPr lang="en-US" sz="825" dirty="0">
                <a:solidFill>
                  <a:srgbClr val="222222"/>
                </a:solidFill>
                <a:latin typeface="Menlo" panose="020B0609030804020204" pitchFamily="49" charset="0"/>
              </a:rPr>
              <a:t>    </a:t>
            </a:r>
            <a:r>
              <a:rPr lang="en-US" sz="825" dirty="0">
                <a:solidFill>
                  <a:srgbClr val="888A85"/>
                </a:solidFill>
                <a:latin typeface="Menlo" panose="020B0609030804020204" pitchFamily="49" charset="0"/>
              </a:rPr>
              <a:t>&lt;/</a:t>
            </a:r>
            <a:r>
              <a:rPr lang="en-US" sz="825" dirty="0" err="1">
                <a:solidFill>
                  <a:srgbClr val="3363A4"/>
                </a:solidFill>
                <a:latin typeface="Menlo" panose="020B0609030804020204" pitchFamily="49" charset="0"/>
              </a:rPr>
              <a:t>Shell.MenuItems</a:t>
            </a:r>
            <a:r>
              <a:rPr lang="en-US" sz="825" dirty="0">
                <a:solidFill>
                  <a:srgbClr val="888A85"/>
                </a:solidFill>
                <a:latin typeface="Menlo" panose="020B0609030804020204" pitchFamily="49" charset="0"/>
              </a:rPr>
              <a:t>&gt;</a:t>
            </a:r>
            <a:br>
              <a:rPr lang="en-US" sz="825" dirty="0">
                <a:latin typeface="Menlo" panose="020B0609030804020204" pitchFamily="49" charset="0"/>
              </a:rPr>
            </a:br>
            <a:r>
              <a:rPr lang="en-US" sz="825" dirty="0">
                <a:solidFill>
                  <a:srgbClr val="222222"/>
                </a:solidFill>
                <a:latin typeface="Menlo" panose="020B0609030804020204" pitchFamily="49" charset="0"/>
              </a:rPr>
              <a:t>    </a:t>
            </a:r>
            <a:r>
              <a:rPr lang="en-US" sz="825" dirty="0">
                <a:solidFill>
                  <a:srgbClr val="888A85"/>
                </a:solidFill>
                <a:latin typeface="Menlo" panose="020B0609030804020204" pitchFamily="49" charset="0"/>
              </a:rPr>
              <a:t>&lt;</a:t>
            </a:r>
            <a:r>
              <a:rPr lang="en-US" sz="825" dirty="0" err="1">
                <a:solidFill>
                  <a:srgbClr val="3363A4"/>
                </a:solidFill>
                <a:latin typeface="Menlo" panose="020B0609030804020204" pitchFamily="49" charset="0"/>
              </a:rPr>
              <a:t>ShellItem</a:t>
            </a:r>
            <a:r>
              <a:rPr lang="en-US" sz="825" dirty="0">
                <a:solidFill>
                  <a:srgbClr val="222222"/>
                </a:solidFill>
                <a:latin typeface="Menlo" panose="020B0609030804020204" pitchFamily="49" charset="0"/>
              </a:rPr>
              <a:t> Route</a:t>
            </a:r>
            <a:r>
              <a:rPr lang="en-US" sz="825" dirty="0">
                <a:solidFill>
                  <a:srgbClr val="888A85"/>
                </a:solidFill>
                <a:latin typeface="Menlo" panose="020B0609030804020204" pitchFamily="49" charset="0"/>
              </a:rPr>
              <a:t>=</a:t>
            </a:r>
            <a:r>
              <a:rPr lang="en-US" sz="825" dirty="0">
                <a:solidFill>
                  <a:srgbClr val="DB7100"/>
                </a:solidFill>
                <a:latin typeface="Menlo" panose="020B0609030804020204" pitchFamily="49" charset="0"/>
              </a:rPr>
              <a:t>"home"</a:t>
            </a:r>
            <a:r>
              <a:rPr lang="en-US" sz="825" dirty="0">
                <a:solidFill>
                  <a:srgbClr val="222222"/>
                </a:solidFill>
                <a:latin typeface="Menlo" panose="020B0609030804020204" pitchFamily="49" charset="0"/>
              </a:rPr>
              <a:t>  Title</a:t>
            </a:r>
            <a:r>
              <a:rPr lang="en-US" sz="825" dirty="0">
                <a:solidFill>
                  <a:srgbClr val="888A85"/>
                </a:solidFill>
                <a:latin typeface="Menlo" panose="020B0609030804020204" pitchFamily="49" charset="0"/>
              </a:rPr>
              <a:t>=</a:t>
            </a:r>
            <a:r>
              <a:rPr lang="en-US" sz="825" dirty="0">
                <a:solidFill>
                  <a:srgbClr val="DB7100"/>
                </a:solidFill>
                <a:latin typeface="Menlo" panose="020B0609030804020204" pitchFamily="49" charset="0"/>
              </a:rPr>
              <a:t>"Home"</a:t>
            </a:r>
            <a:r>
              <a:rPr lang="en-US" sz="825" dirty="0">
                <a:solidFill>
                  <a:srgbClr val="222222"/>
                </a:solidFill>
                <a:latin typeface="Menlo" panose="020B0609030804020204" pitchFamily="49" charset="0"/>
              </a:rPr>
              <a:t> Icon</a:t>
            </a:r>
            <a:r>
              <a:rPr lang="en-US" sz="825" dirty="0">
                <a:solidFill>
                  <a:srgbClr val="888A85"/>
                </a:solidFill>
                <a:latin typeface="Menlo" panose="020B0609030804020204" pitchFamily="49" charset="0"/>
              </a:rPr>
              <a:t>=</a:t>
            </a:r>
            <a:r>
              <a:rPr lang="en-US" sz="825" dirty="0">
                <a:solidFill>
                  <a:srgbClr val="DB7100"/>
                </a:solidFill>
                <a:latin typeface="Menlo" panose="020B0609030804020204" pitchFamily="49" charset="0"/>
              </a:rPr>
              <a:t>"</a:t>
            </a:r>
            <a:r>
              <a:rPr lang="en-US" sz="825" dirty="0" err="1">
                <a:solidFill>
                  <a:srgbClr val="DB7100"/>
                </a:solidFill>
                <a:latin typeface="Menlo" panose="020B0609030804020204" pitchFamily="49" charset="0"/>
              </a:rPr>
              <a:t>home.png</a:t>
            </a:r>
            <a:r>
              <a:rPr lang="en-US" sz="825" dirty="0">
                <a:solidFill>
                  <a:srgbClr val="DB7100"/>
                </a:solidFill>
                <a:latin typeface="Menlo" panose="020B0609030804020204" pitchFamily="49" charset="0"/>
              </a:rPr>
              <a:t>"</a:t>
            </a:r>
            <a:r>
              <a:rPr lang="en-US" sz="825" dirty="0">
                <a:solidFill>
                  <a:srgbClr val="222222"/>
                </a:solidFill>
                <a:latin typeface="Menlo" panose="020B0609030804020204" pitchFamily="49" charset="0"/>
              </a:rPr>
              <a:t> </a:t>
            </a:r>
            <a:r>
              <a:rPr lang="en-US" sz="825" dirty="0" err="1">
                <a:solidFill>
                  <a:srgbClr val="222222"/>
                </a:solidFill>
                <a:latin typeface="Menlo" panose="020B0609030804020204" pitchFamily="49" charset="0"/>
              </a:rPr>
              <a:t>GroupBehavior</a:t>
            </a:r>
            <a:r>
              <a:rPr lang="en-US" sz="825" dirty="0">
                <a:solidFill>
                  <a:srgbClr val="888A85"/>
                </a:solidFill>
                <a:latin typeface="Menlo" panose="020B0609030804020204" pitchFamily="49" charset="0"/>
              </a:rPr>
              <a:t>=</a:t>
            </a:r>
            <a:r>
              <a:rPr lang="en-US" sz="825" dirty="0">
                <a:solidFill>
                  <a:srgbClr val="DB7100"/>
                </a:solidFill>
                <a:latin typeface="Menlo" panose="020B0609030804020204" pitchFamily="49" charset="0"/>
              </a:rPr>
              <a:t>"</a:t>
            </a:r>
            <a:r>
              <a:rPr lang="en-US" sz="825" dirty="0" err="1">
                <a:solidFill>
                  <a:srgbClr val="DB7100"/>
                </a:solidFill>
                <a:latin typeface="Menlo" panose="020B0609030804020204" pitchFamily="49" charset="0"/>
              </a:rPr>
              <a:t>ShowTabs</a:t>
            </a:r>
            <a:r>
              <a:rPr lang="en-US" sz="825" dirty="0">
                <a:solidFill>
                  <a:srgbClr val="DB7100"/>
                </a:solidFill>
                <a:latin typeface="Menlo" panose="020B0609030804020204" pitchFamily="49" charset="0"/>
              </a:rPr>
              <a:t>"</a:t>
            </a:r>
            <a:r>
              <a:rPr lang="en-US" sz="825" dirty="0">
                <a:solidFill>
                  <a:srgbClr val="888A85"/>
                </a:solidFill>
                <a:latin typeface="Menlo" panose="020B0609030804020204" pitchFamily="49" charset="0"/>
              </a:rPr>
              <a:t>&gt;</a:t>
            </a:r>
            <a:br>
              <a:rPr lang="en-US" sz="825" dirty="0">
                <a:latin typeface="Menlo" panose="020B0609030804020204" pitchFamily="49" charset="0"/>
              </a:rPr>
            </a:br>
            <a:r>
              <a:rPr lang="en-US" sz="825" dirty="0">
                <a:solidFill>
                  <a:srgbClr val="222222"/>
                </a:solidFill>
                <a:latin typeface="Menlo" panose="020B0609030804020204" pitchFamily="49" charset="0"/>
              </a:rPr>
              <a:t>        </a:t>
            </a:r>
            <a:r>
              <a:rPr lang="en-US" sz="825" dirty="0">
                <a:solidFill>
                  <a:srgbClr val="888A85"/>
                </a:solidFill>
                <a:latin typeface="Menlo" panose="020B0609030804020204" pitchFamily="49" charset="0"/>
              </a:rPr>
              <a:t>&lt;</a:t>
            </a:r>
            <a:r>
              <a:rPr lang="en-US" sz="825" dirty="0" err="1">
                <a:solidFill>
                  <a:srgbClr val="3363A4"/>
                </a:solidFill>
                <a:latin typeface="Menlo" panose="020B0609030804020204" pitchFamily="49" charset="0"/>
              </a:rPr>
              <a:t>ShellTabItem</a:t>
            </a:r>
            <a:r>
              <a:rPr lang="en-US" sz="825" dirty="0">
                <a:solidFill>
                  <a:srgbClr val="222222"/>
                </a:solidFill>
                <a:latin typeface="Menlo" panose="020B0609030804020204" pitchFamily="49" charset="0"/>
              </a:rPr>
              <a:t> Route</a:t>
            </a:r>
            <a:r>
              <a:rPr lang="en-US" sz="825" dirty="0">
                <a:solidFill>
                  <a:srgbClr val="888A85"/>
                </a:solidFill>
                <a:latin typeface="Menlo" panose="020B0609030804020204" pitchFamily="49" charset="0"/>
              </a:rPr>
              <a:t>=</a:t>
            </a:r>
            <a:r>
              <a:rPr lang="en-US" sz="825" dirty="0">
                <a:solidFill>
                  <a:srgbClr val="DB7100"/>
                </a:solidFill>
                <a:latin typeface="Menlo" panose="020B0609030804020204" pitchFamily="49" charset="0"/>
              </a:rPr>
              <a:t>"updates"</a:t>
            </a:r>
            <a:r>
              <a:rPr lang="en-US" sz="825" dirty="0">
                <a:solidFill>
                  <a:srgbClr val="222222"/>
                </a:solidFill>
                <a:latin typeface="Menlo" panose="020B0609030804020204" pitchFamily="49" charset="0"/>
              </a:rPr>
              <a:t>  Title</a:t>
            </a:r>
            <a:r>
              <a:rPr lang="en-US" sz="825" dirty="0">
                <a:solidFill>
                  <a:srgbClr val="888A85"/>
                </a:solidFill>
                <a:latin typeface="Menlo" panose="020B0609030804020204" pitchFamily="49" charset="0"/>
              </a:rPr>
              <a:t>=</a:t>
            </a:r>
            <a:r>
              <a:rPr lang="en-US" sz="825" dirty="0">
                <a:solidFill>
                  <a:srgbClr val="DB7100"/>
                </a:solidFill>
                <a:latin typeface="Menlo" panose="020B0609030804020204" pitchFamily="49" charset="0"/>
              </a:rPr>
              <a:t>"Home"</a:t>
            </a:r>
            <a:r>
              <a:rPr lang="en-US" sz="825" dirty="0">
                <a:solidFill>
                  <a:srgbClr val="222222"/>
                </a:solidFill>
                <a:latin typeface="Menlo" panose="020B0609030804020204" pitchFamily="49" charset="0"/>
              </a:rPr>
              <a:t>     Icon</a:t>
            </a:r>
            <a:r>
              <a:rPr lang="en-US" sz="825" dirty="0">
                <a:solidFill>
                  <a:srgbClr val="888A85"/>
                </a:solidFill>
                <a:latin typeface="Menlo" panose="020B0609030804020204" pitchFamily="49" charset="0"/>
              </a:rPr>
              <a:t>=</a:t>
            </a:r>
            <a:r>
              <a:rPr lang="en-US" sz="825" dirty="0">
                <a:solidFill>
                  <a:srgbClr val="DB7100"/>
                </a:solidFill>
                <a:latin typeface="Menlo" panose="020B0609030804020204" pitchFamily="49" charset="0"/>
              </a:rPr>
              <a:t>"</a:t>
            </a:r>
            <a:r>
              <a:rPr lang="en-US" sz="825" dirty="0" err="1">
                <a:solidFill>
                  <a:srgbClr val="DB7100"/>
                </a:solidFill>
                <a:latin typeface="Menlo" panose="020B0609030804020204" pitchFamily="49" charset="0"/>
              </a:rPr>
              <a:t>home.png</a:t>
            </a:r>
            <a:r>
              <a:rPr lang="en-US" sz="825" dirty="0">
                <a:solidFill>
                  <a:srgbClr val="DB7100"/>
                </a:solidFill>
                <a:latin typeface="Menlo" panose="020B0609030804020204" pitchFamily="49" charset="0"/>
              </a:rPr>
              <a:t>"</a:t>
            </a:r>
            <a:r>
              <a:rPr lang="en-US" sz="825" dirty="0">
                <a:solidFill>
                  <a:srgbClr val="222222"/>
                </a:solidFill>
                <a:latin typeface="Menlo" panose="020B0609030804020204" pitchFamily="49" charset="0"/>
              </a:rPr>
              <a:t>  </a:t>
            </a:r>
          </a:p>
          <a:p>
            <a:r>
              <a:rPr lang="en-US" sz="825" dirty="0">
                <a:solidFill>
                  <a:srgbClr val="222222"/>
                </a:solidFill>
                <a:latin typeface="Menlo" panose="020B0609030804020204" pitchFamily="49" charset="0"/>
              </a:rPr>
              <a:t>              </a:t>
            </a:r>
            <a:r>
              <a:rPr lang="en-US" sz="825" dirty="0" err="1">
                <a:solidFill>
                  <a:srgbClr val="222222"/>
                </a:solidFill>
                <a:latin typeface="Menlo" panose="020B0609030804020204" pitchFamily="49" charset="0"/>
              </a:rPr>
              <a:t>ContentTemplate</a:t>
            </a:r>
            <a:r>
              <a:rPr lang="en-US" sz="825" dirty="0">
                <a:solidFill>
                  <a:srgbClr val="888A85"/>
                </a:solidFill>
                <a:latin typeface="Menlo" panose="020B0609030804020204" pitchFamily="49" charset="0"/>
              </a:rPr>
              <a:t>=</a:t>
            </a:r>
            <a:r>
              <a:rPr lang="en-US" sz="825" dirty="0">
                <a:solidFill>
                  <a:srgbClr val="DB7100"/>
                </a:solidFill>
                <a:latin typeface="Menlo" panose="020B0609030804020204" pitchFamily="49" charset="0"/>
              </a:rPr>
              <a:t>"{</a:t>
            </a:r>
            <a:r>
              <a:rPr lang="en-US" sz="825" dirty="0" err="1">
                <a:solidFill>
                  <a:srgbClr val="3363A4"/>
                </a:solidFill>
                <a:latin typeface="Menlo" panose="020B0609030804020204" pitchFamily="49" charset="0"/>
              </a:rPr>
              <a:t>DataTemplate</a:t>
            </a:r>
            <a:r>
              <a:rPr lang="en-US" sz="825" dirty="0">
                <a:solidFill>
                  <a:srgbClr val="DB7100"/>
                </a:solidFill>
                <a:latin typeface="Menlo" panose="020B0609030804020204" pitchFamily="49" charset="0"/>
              </a:rPr>
              <a:t> </a:t>
            </a:r>
            <a:r>
              <a:rPr lang="en-US" sz="825" dirty="0" err="1">
                <a:solidFill>
                  <a:srgbClr val="DB7100"/>
                </a:solidFill>
                <a:latin typeface="Menlo" panose="020B0609030804020204" pitchFamily="49" charset="0"/>
              </a:rPr>
              <a:t>local:HomePage</a:t>
            </a:r>
            <a:r>
              <a:rPr lang="en-US" sz="825" dirty="0">
                <a:solidFill>
                  <a:srgbClr val="DB7100"/>
                </a:solidFill>
                <a:latin typeface="Menlo" panose="020B0609030804020204" pitchFamily="49" charset="0"/>
              </a:rPr>
              <a:t>}"</a:t>
            </a:r>
            <a:r>
              <a:rPr lang="en-US" sz="825" dirty="0">
                <a:solidFill>
                  <a:srgbClr val="222222"/>
                </a:solidFill>
                <a:latin typeface="Menlo" panose="020B0609030804020204" pitchFamily="49" charset="0"/>
              </a:rPr>
              <a:t> </a:t>
            </a:r>
            <a:r>
              <a:rPr lang="en-US" sz="825" dirty="0">
                <a:solidFill>
                  <a:srgbClr val="888A85"/>
                </a:solidFill>
                <a:latin typeface="Menlo" panose="020B0609030804020204" pitchFamily="49" charset="0"/>
              </a:rPr>
              <a:t>/&gt;</a:t>
            </a:r>
            <a:br>
              <a:rPr lang="en-US" sz="825" dirty="0">
                <a:latin typeface="Menlo" panose="020B0609030804020204" pitchFamily="49" charset="0"/>
              </a:rPr>
            </a:br>
            <a:r>
              <a:rPr lang="en-US" sz="825" dirty="0">
                <a:solidFill>
                  <a:srgbClr val="222222"/>
                </a:solidFill>
                <a:latin typeface="Menlo" panose="020B0609030804020204" pitchFamily="49" charset="0"/>
              </a:rPr>
              <a:t>        </a:t>
            </a:r>
            <a:r>
              <a:rPr lang="en-US" sz="825" dirty="0">
                <a:solidFill>
                  <a:srgbClr val="888A85"/>
                </a:solidFill>
                <a:latin typeface="Menlo" panose="020B0609030804020204" pitchFamily="49" charset="0"/>
              </a:rPr>
              <a:t>&lt;</a:t>
            </a:r>
            <a:r>
              <a:rPr lang="en-US" sz="825" dirty="0" err="1">
                <a:solidFill>
                  <a:srgbClr val="3363A4"/>
                </a:solidFill>
                <a:latin typeface="Menlo" panose="020B0609030804020204" pitchFamily="49" charset="0"/>
              </a:rPr>
              <a:t>ShellTabItem</a:t>
            </a:r>
            <a:r>
              <a:rPr lang="en-US" sz="825" dirty="0">
                <a:solidFill>
                  <a:srgbClr val="222222"/>
                </a:solidFill>
                <a:latin typeface="Menlo" panose="020B0609030804020204" pitchFamily="49" charset="0"/>
              </a:rPr>
              <a:t> Route</a:t>
            </a:r>
            <a:r>
              <a:rPr lang="en-US" sz="825" dirty="0">
                <a:solidFill>
                  <a:srgbClr val="888A85"/>
                </a:solidFill>
                <a:latin typeface="Menlo" panose="020B0609030804020204" pitchFamily="49" charset="0"/>
              </a:rPr>
              <a:t>=</a:t>
            </a:r>
            <a:r>
              <a:rPr lang="en-US" sz="825" dirty="0">
                <a:solidFill>
                  <a:srgbClr val="DB7100"/>
                </a:solidFill>
                <a:latin typeface="Menlo" panose="020B0609030804020204" pitchFamily="49" charset="0"/>
              </a:rPr>
              <a:t>"games"</a:t>
            </a:r>
            <a:r>
              <a:rPr lang="en-US" sz="825" dirty="0">
                <a:solidFill>
                  <a:srgbClr val="222222"/>
                </a:solidFill>
                <a:latin typeface="Menlo" panose="020B0609030804020204" pitchFamily="49" charset="0"/>
              </a:rPr>
              <a:t>    Title</a:t>
            </a:r>
            <a:r>
              <a:rPr lang="en-US" sz="825" dirty="0">
                <a:solidFill>
                  <a:srgbClr val="888A85"/>
                </a:solidFill>
                <a:latin typeface="Menlo" panose="020B0609030804020204" pitchFamily="49" charset="0"/>
              </a:rPr>
              <a:t>=</a:t>
            </a:r>
            <a:r>
              <a:rPr lang="en-US" sz="825" dirty="0">
                <a:solidFill>
                  <a:srgbClr val="DB7100"/>
                </a:solidFill>
                <a:latin typeface="Menlo" panose="020B0609030804020204" pitchFamily="49" charset="0"/>
              </a:rPr>
              <a:t>"Games"</a:t>
            </a:r>
            <a:r>
              <a:rPr lang="en-US" sz="825" dirty="0">
                <a:solidFill>
                  <a:srgbClr val="222222"/>
                </a:solidFill>
                <a:latin typeface="Menlo" panose="020B0609030804020204" pitchFamily="49" charset="0"/>
              </a:rPr>
              <a:t>    Icon</a:t>
            </a:r>
            <a:r>
              <a:rPr lang="en-US" sz="825" dirty="0">
                <a:solidFill>
                  <a:srgbClr val="888A85"/>
                </a:solidFill>
                <a:latin typeface="Menlo" panose="020B0609030804020204" pitchFamily="49" charset="0"/>
              </a:rPr>
              <a:t>=</a:t>
            </a:r>
            <a:r>
              <a:rPr lang="en-US" sz="825" dirty="0">
                <a:solidFill>
                  <a:srgbClr val="DB7100"/>
                </a:solidFill>
                <a:latin typeface="Menlo" panose="020B0609030804020204" pitchFamily="49" charset="0"/>
              </a:rPr>
              <a:t>"</a:t>
            </a:r>
            <a:r>
              <a:rPr lang="en-US" sz="825" dirty="0" err="1">
                <a:solidFill>
                  <a:srgbClr val="DB7100"/>
                </a:solidFill>
                <a:latin typeface="Menlo" panose="020B0609030804020204" pitchFamily="49" charset="0"/>
              </a:rPr>
              <a:t>games.png</a:t>
            </a:r>
            <a:r>
              <a:rPr lang="en-US" sz="825" dirty="0">
                <a:solidFill>
                  <a:srgbClr val="DB7100"/>
                </a:solidFill>
                <a:latin typeface="Menlo" panose="020B0609030804020204" pitchFamily="49" charset="0"/>
              </a:rPr>
              <a:t>"</a:t>
            </a:r>
            <a:r>
              <a:rPr lang="en-US" sz="825" dirty="0">
                <a:solidFill>
                  <a:srgbClr val="222222"/>
                </a:solidFill>
                <a:latin typeface="Menlo" panose="020B0609030804020204" pitchFamily="49" charset="0"/>
              </a:rPr>
              <a:t> </a:t>
            </a:r>
          </a:p>
          <a:p>
            <a:r>
              <a:rPr lang="en-US" sz="825" dirty="0">
                <a:solidFill>
                  <a:srgbClr val="222222"/>
                </a:solidFill>
                <a:latin typeface="Menlo" panose="020B0609030804020204" pitchFamily="49" charset="0"/>
              </a:rPr>
              <a:t>              </a:t>
            </a:r>
            <a:r>
              <a:rPr lang="en-US" sz="825" dirty="0" err="1">
                <a:solidFill>
                  <a:srgbClr val="222222"/>
                </a:solidFill>
                <a:latin typeface="Menlo" panose="020B0609030804020204" pitchFamily="49" charset="0"/>
              </a:rPr>
              <a:t>ContentTemplate</a:t>
            </a:r>
            <a:r>
              <a:rPr lang="en-US" sz="825" dirty="0">
                <a:solidFill>
                  <a:srgbClr val="888A85"/>
                </a:solidFill>
                <a:latin typeface="Menlo" panose="020B0609030804020204" pitchFamily="49" charset="0"/>
              </a:rPr>
              <a:t>=</a:t>
            </a:r>
            <a:r>
              <a:rPr lang="en-US" sz="825" dirty="0">
                <a:solidFill>
                  <a:srgbClr val="DB7100"/>
                </a:solidFill>
                <a:latin typeface="Menlo" panose="020B0609030804020204" pitchFamily="49" charset="0"/>
              </a:rPr>
              <a:t>"{</a:t>
            </a:r>
            <a:r>
              <a:rPr lang="en-US" sz="825" dirty="0" err="1">
                <a:solidFill>
                  <a:srgbClr val="3363A4"/>
                </a:solidFill>
                <a:latin typeface="Menlo" panose="020B0609030804020204" pitchFamily="49" charset="0"/>
              </a:rPr>
              <a:t>DataTemplate</a:t>
            </a:r>
            <a:r>
              <a:rPr lang="en-US" sz="825" dirty="0">
                <a:solidFill>
                  <a:srgbClr val="DB7100"/>
                </a:solidFill>
                <a:latin typeface="Menlo" panose="020B0609030804020204" pitchFamily="49" charset="0"/>
              </a:rPr>
              <a:t> </a:t>
            </a:r>
            <a:r>
              <a:rPr lang="en-US" sz="825" dirty="0" err="1">
                <a:solidFill>
                  <a:srgbClr val="DB7100"/>
                </a:solidFill>
                <a:latin typeface="Menlo" panose="020B0609030804020204" pitchFamily="49" charset="0"/>
              </a:rPr>
              <a:t>local:GamesPage</a:t>
            </a:r>
            <a:r>
              <a:rPr lang="en-US" sz="825" dirty="0">
                <a:solidFill>
                  <a:srgbClr val="DB7100"/>
                </a:solidFill>
                <a:latin typeface="Menlo" panose="020B0609030804020204" pitchFamily="49" charset="0"/>
              </a:rPr>
              <a:t>}"</a:t>
            </a:r>
            <a:r>
              <a:rPr lang="en-US" sz="825" dirty="0">
                <a:solidFill>
                  <a:srgbClr val="222222"/>
                </a:solidFill>
                <a:latin typeface="Menlo" panose="020B0609030804020204" pitchFamily="49" charset="0"/>
              </a:rPr>
              <a:t> </a:t>
            </a:r>
            <a:r>
              <a:rPr lang="en-US" sz="825" dirty="0">
                <a:solidFill>
                  <a:srgbClr val="888A85"/>
                </a:solidFill>
                <a:latin typeface="Menlo" panose="020B0609030804020204" pitchFamily="49" charset="0"/>
              </a:rPr>
              <a:t>/&gt;</a:t>
            </a:r>
            <a:br>
              <a:rPr lang="en-US" sz="825" dirty="0">
                <a:latin typeface="Menlo" panose="020B0609030804020204" pitchFamily="49" charset="0"/>
              </a:rPr>
            </a:br>
            <a:r>
              <a:rPr lang="en-US" sz="825" dirty="0">
                <a:solidFill>
                  <a:srgbClr val="222222"/>
                </a:solidFill>
                <a:latin typeface="Menlo" panose="020B0609030804020204" pitchFamily="49" charset="0"/>
              </a:rPr>
              <a:t>        </a:t>
            </a:r>
            <a:r>
              <a:rPr lang="en-US" sz="825" dirty="0">
                <a:solidFill>
                  <a:srgbClr val="888A85"/>
                </a:solidFill>
                <a:latin typeface="Menlo" panose="020B0609030804020204" pitchFamily="49" charset="0"/>
              </a:rPr>
              <a:t>&lt;</a:t>
            </a:r>
            <a:r>
              <a:rPr lang="en-US" sz="825" dirty="0" err="1">
                <a:solidFill>
                  <a:srgbClr val="3363A4"/>
                </a:solidFill>
                <a:latin typeface="Menlo" panose="020B0609030804020204" pitchFamily="49" charset="0"/>
              </a:rPr>
              <a:t>ShellTabItem</a:t>
            </a:r>
            <a:r>
              <a:rPr lang="en-US" sz="825" dirty="0">
                <a:solidFill>
                  <a:srgbClr val="222222"/>
                </a:solidFill>
                <a:latin typeface="Menlo" panose="020B0609030804020204" pitchFamily="49" charset="0"/>
              </a:rPr>
              <a:t> Route</a:t>
            </a:r>
            <a:r>
              <a:rPr lang="en-US" sz="825" dirty="0">
                <a:solidFill>
                  <a:srgbClr val="888A85"/>
                </a:solidFill>
                <a:latin typeface="Menlo" panose="020B0609030804020204" pitchFamily="49" charset="0"/>
              </a:rPr>
              <a:t>=</a:t>
            </a:r>
            <a:r>
              <a:rPr lang="en-US" sz="825" dirty="0">
                <a:solidFill>
                  <a:srgbClr val="DB7100"/>
                </a:solidFill>
                <a:latin typeface="Menlo" panose="020B0609030804020204" pitchFamily="49" charset="0"/>
              </a:rPr>
              <a:t>"settings"</a:t>
            </a:r>
            <a:r>
              <a:rPr lang="en-US" sz="825" dirty="0">
                <a:solidFill>
                  <a:srgbClr val="222222"/>
                </a:solidFill>
                <a:latin typeface="Menlo" panose="020B0609030804020204" pitchFamily="49" charset="0"/>
              </a:rPr>
              <a:t> Title</a:t>
            </a:r>
            <a:r>
              <a:rPr lang="en-US" sz="825" dirty="0">
                <a:solidFill>
                  <a:srgbClr val="888A85"/>
                </a:solidFill>
                <a:latin typeface="Menlo" panose="020B0609030804020204" pitchFamily="49" charset="0"/>
              </a:rPr>
              <a:t>=</a:t>
            </a:r>
            <a:r>
              <a:rPr lang="en-US" sz="825" dirty="0">
                <a:solidFill>
                  <a:srgbClr val="DB7100"/>
                </a:solidFill>
                <a:latin typeface="Menlo" panose="020B0609030804020204" pitchFamily="49" charset="0"/>
              </a:rPr>
              <a:t>"Settings"</a:t>
            </a:r>
            <a:r>
              <a:rPr lang="en-US" sz="825" dirty="0">
                <a:solidFill>
                  <a:srgbClr val="222222"/>
                </a:solidFill>
                <a:latin typeface="Menlo" panose="020B0609030804020204" pitchFamily="49" charset="0"/>
              </a:rPr>
              <a:t> Icon</a:t>
            </a:r>
            <a:r>
              <a:rPr lang="en-US" sz="825" dirty="0">
                <a:solidFill>
                  <a:srgbClr val="888A85"/>
                </a:solidFill>
                <a:latin typeface="Menlo" panose="020B0609030804020204" pitchFamily="49" charset="0"/>
              </a:rPr>
              <a:t>=</a:t>
            </a:r>
            <a:r>
              <a:rPr lang="en-US" sz="825" dirty="0">
                <a:solidFill>
                  <a:srgbClr val="DB7100"/>
                </a:solidFill>
                <a:latin typeface="Menlo" panose="020B0609030804020204" pitchFamily="49" charset="0"/>
              </a:rPr>
              <a:t>"</a:t>
            </a:r>
            <a:r>
              <a:rPr lang="en-US" sz="825" dirty="0" err="1">
                <a:solidFill>
                  <a:srgbClr val="DB7100"/>
                </a:solidFill>
                <a:latin typeface="Menlo" panose="020B0609030804020204" pitchFamily="49" charset="0"/>
              </a:rPr>
              <a:t>games.png</a:t>
            </a:r>
            <a:r>
              <a:rPr lang="en-US" sz="825" dirty="0">
                <a:solidFill>
                  <a:srgbClr val="DB7100"/>
                </a:solidFill>
                <a:latin typeface="Menlo" panose="020B0609030804020204" pitchFamily="49" charset="0"/>
              </a:rPr>
              <a:t>"</a:t>
            </a:r>
            <a:r>
              <a:rPr lang="en-US" sz="825" dirty="0">
                <a:solidFill>
                  <a:srgbClr val="222222"/>
                </a:solidFill>
                <a:latin typeface="Menlo" panose="020B0609030804020204" pitchFamily="49" charset="0"/>
              </a:rPr>
              <a:t> </a:t>
            </a:r>
          </a:p>
          <a:p>
            <a:r>
              <a:rPr lang="en-US" sz="825" dirty="0">
                <a:solidFill>
                  <a:srgbClr val="222222"/>
                </a:solidFill>
                <a:latin typeface="Menlo" panose="020B0609030804020204" pitchFamily="49" charset="0"/>
              </a:rPr>
              <a:t>              </a:t>
            </a:r>
            <a:r>
              <a:rPr lang="en-US" sz="825" dirty="0" err="1">
                <a:solidFill>
                  <a:srgbClr val="222222"/>
                </a:solidFill>
                <a:latin typeface="Menlo" panose="020B0609030804020204" pitchFamily="49" charset="0"/>
              </a:rPr>
              <a:t>ContentTemplate</a:t>
            </a:r>
            <a:r>
              <a:rPr lang="en-US" sz="825" dirty="0">
                <a:solidFill>
                  <a:srgbClr val="888A85"/>
                </a:solidFill>
                <a:latin typeface="Menlo" panose="020B0609030804020204" pitchFamily="49" charset="0"/>
              </a:rPr>
              <a:t>=</a:t>
            </a:r>
            <a:r>
              <a:rPr lang="en-US" sz="825" dirty="0">
                <a:solidFill>
                  <a:srgbClr val="DB7100"/>
                </a:solidFill>
                <a:latin typeface="Menlo" panose="020B0609030804020204" pitchFamily="49" charset="0"/>
              </a:rPr>
              <a:t>"{</a:t>
            </a:r>
            <a:r>
              <a:rPr lang="en-US" sz="825" dirty="0" err="1">
                <a:solidFill>
                  <a:srgbClr val="3363A4"/>
                </a:solidFill>
                <a:latin typeface="Menlo" panose="020B0609030804020204" pitchFamily="49" charset="0"/>
              </a:rPr>
              <a:t>DataTemplate</a:t>
            </a:r>
            <a:r>
              <a:rPr lang="en-US" sz="825" dirty="0">
                <a:solidFill>
                  <a:srgbClr val="DB7100"/>
                </a:solidFill>
                <a:latin typeface="Menlo" panose="020B0609030804020204" pitchFamily="49" charset="0"/>
              </a:rPr>
              <a:t> </a:t>
            </a:r>
            <a:r>
              <a:rPr lang="en-US" sz="825" dirty="0" err="1">
                <a:solidFill>
                  <a:srgbClr val="DB7100"/>
                </a:solidFill>
                <a:latin typeface="Menlo" panose="020B0609030804020204" pitchFamily="49" charset="0"/>
              </a:rPr>
              <a:t>local:SettingsPage</a:t>
            </a:r>
            <a:r>
              <a:rPr lang="en-US" sz="825" dirty="0">
                <a:solidFill>
                  <a:srgbClr val="DB7100"/>
                </a:solidFill>
                <a:latin typeface="Menlo" panose="020B0609030804020204" pitchFamily="49" charset="0"/>
              </a:rPr>
              <a:t>}"</a:t>
            </a:r>
            <a:r>
              <a:rPr lang="en-US" sz="825" dirty="0">
                <a:solidFill>
                  <a:srgbClr val="222222"/>
                </a:solidFill>
                <a:latin typeface="Menlo" panose="020B0609030804020204" pitchFamily="49" charset="0"/>
              </a:rPr>
              <a:t> </a:t>
            </a:r>
            <a:r>
              <a:rPr lang="en-US" sz="825" dirty="0">
                <a:solidFill>
                  <a:srgbClr val="888A85"/>
                </a:solidFill>
                <a:latin typeface="Menlo" panose="020B0609030804020204" pitchFamily="49" charset="0"/>
              </a:rPr>
              <a:t>/&gt;</a:t>
            </a:r>
            <a:br>
              <a:rPr lang="en-US" sz="825" dirty="0">
                <a:latin typeface="Menlo" panose="020B0609030804020204" pitchFamily="49" charset="0"/>
              </a:rPr>
            </a:br>
            <a:r>
              <a:rPr lang="en-US" sz="825" dirty="0">
                <a:solidFill>
                  <a:srgbClr val="222222"/>
                </a:solidFill>
                <a:latin typeface="Menlo" panose="020B0609030804020204" pitchFamily="49" charset="0"/>
              </a:rPr>
              <a:t>    </a:t>
            </a:r>
            <a:r>
              <a:rPr lang="en-US" sz="825" dirty="0">
                <a:solidFill>
                  <a:srgbClr val="888A85"/>
                </a:solidFill>
                <a:latin typeface="Menlo" panose="020B0609030804020204" pitchFamily="49" charset="0"/>
              </a:rPr>
              <a:t>&lt;/</a:t>
            </a:r>
            <a:r>
              <a:rPr lang="en-US" sz="825" dirty="0" err="1">
                <a:solidFill>
                  <a:srgbClr val="3363A4"/>
                </a:solidFill>
                <a:latin typeface="Menlo" panose="020B0609030804020204" pitchFamily="49" charset="0"/>
              </a:rPr>
              <a:t>ShellItem</a:t>
            </a:r>
            <a:r>
              <a:rPr lang="en-US" sz="825" dirty="0">
                <a:solidFill>
                  <a:srgbClr val="888A85"/>
                </a:solidFill>
                <a:latin typeface="Menlo" panose="020B0609030804020204" pitchFamily="49" charset="0"/>
              </a:rPr>
              <a:t>&gt;</a:t>
            </a:r>
            <a:br>
              <a:rPr lang="en-US" sz="825" dirty="0">
                <a:latin typeface="Menlo" panose="020B0609030804020204" pitchFamily="49" charset="0"/>
              </a:rPr>
            </a:br>
            <a:r>
              <a:rPr lang="en-US" sz="825" dirty="0">
                <a:solidFill>
                  <a:srgbClr val="222222"/>
                </a:solidFill>
                <a:latin typeface="Menlo" panose="020B0609030804020204" pitchFamily="49" charset="0"/>
              </a:rPr>
              <a:t>    </a:t>
            </a:r>
            <a:r>
              <a:rPr lang="en-US" sz="825" dirty="0">
                <a:solidFill>
                  <a:srgbClr val="888A85"/>
                </a:solidFill>
                <a:latin typeface="Menlo" panose="020B0609030804020204" pitchFamily="49" charset="0"/>
              </a:rPr>
              <a:t>&lt;</a:t>
            </a:r>
            <a:r>
              <a:rPr lang="en-US" sz="825" dirty="0" err="1">
                <a:solidFill>
                  <a:srgbClr val="3363A4"/>
                </a:solidFill>
                <a:latin typeface="Menlo" panose="020B0609030804020204" pitchFamily="49" charset="0"/>
              </a:rPr>
              <a:t>ShellItem</a:t>
            </a:r>
            <a:r>
              <a:rPr lang="en-US" sz="825" dirty="0">
                <a:solidFill>
                  <a:srgbClr val="222222"/>
                </a:solidFill>
                <a:latin typeface="Menlo" panose="020B0609030804020204" pitchFamily="49" charset="0"/>
              </a:rPr>
              <a:t> Route</a:t>
            </a:r>
            <a:r>
              <a:rPr lang="en-US" sz="825" dirty="0">
                <a:solidFill>
                  <a:srgbClr val="888A85"/>
                </a:solidFill>
                <a:latin typeface="Menlo" panose="020B0609030804020204" pitchFamily="49" charset="0"/>
              </a:rPr>
              <a:t>=</a:t>
            </a:r>
            <a:r>
              <a:rPr lang="en-US" sz="825" dirty="0">
                <a:solidFill>
                  <a:srgbClr val="DB7100"/>
                </a:solidFill>
                <a:latin typeface="Menlo" panose="020B0609030804020204" pitchFamily="49" charset="0"/>
              </a:rPr>
              <a:t>"apps"</a:t>
            </a:r>
            <a:r>
              <a:rPr lang="en-US" sz="825" dirty="0">
                <a:solidFill>
                  <a:srgbClr val="222222"/>
                </a:solidFill>
                <a:latin typeface="Menlo" panose="020B0609030804020204" pitchFamily="49" charset="0"/>
              </a:rPr>
              <a:t>  Title</a:t>
            </a:r>
            <a:r>
              <a:rPr lang="en-US" sz="825" dirty="0">
                <a:solidFill>
                  <a:srgbClr val="888A85"/>
                </a:solidFill>
                <a:latin typeface="Menlo" panose="020B0609030804020204" pitchFamily="49" charset="0"/>
              </a:rPr>
              <a:t>=</a:t>
            </a:r>
            <a:r>
              <a:rPr lang="en-US" sz="825" dirty="0">
                <a:solidFill>
                  <a:srgbClr val="DB7100"/>
                </a:solidFill>
                <a:latin typeface="Menlo" panose="020B0609030804020204" pitchFamily="49" charset="0"/>
              </a:rPr>
              <a:t>"Media"</a:t>
            </a:r>
            <a:r>
              <a:rPr lang="en-US" sz="825" dirty="0">
                <a:solidFill>
                  <a:srgbClr val="222222"/>
                </a:solidFill>
                <a:latin typeface="Menlo" panose="020B0609030804020204" pitchFamily="49" charset="0"/>
              </a:rPr>
              <a:t> Icon</a:t>
            </a:r>
            <a:r>
              <a:rPr lang="en-US" sz="825" dirty="0">
                <a:solidFill>
                  <a:srgbClr val="888A85"/>
                </a:solidFill>
                <a:latin typeface="Menlo" panose="020B0609030804020204" pitchFamily="49" charset="0"/>
              </a:rPr>
              <a:t>=</a:t>
            </a:r>
            <a:r>
              <a:rPr lang="en-US" sz="825" dirty="0">
                <a:solidFill>
                  <a:srgbClr val="DB7100"/>
                </a:solidFill>
                <a:latin typeface="Menlo" panose="020B0609030804020204" pitchFamily="49" charset="0"/>
              </a:rPr>
              <a:t>"</a:t>
            </a:r>
            <a:r>
              <a:rPr lang="en-US" sz="825" dirty="0" err="1">
                <a:solidFill>
                  <a:srgbClr val="DB7100"/>
                </a:solidFill>
                <a:latin typeface="Menlo" panose="020B0609030804020204" pitchFamily="49" charset="0"/>
              </a:rPr>
              <a:t>media.png</a:t>
            </a:r>
            <a:r>
              <a:rPr lang="en-US" sz="825" dirty="0">
                <a:solidFill>
                  <a:srgbClr val="DB7100"/>
                </a:solidFill>
                <a:latin typeface="Menlo" panose="020B0609030804020204" pitchFamily="49" charset="0"/>
              </a:rPr>
              <a:t>"</a:t>
            </a:r>
            <a:r>
              <a:rPr lang="en-US" sz="825" dirty="0">
                <a:solidFill>
                  <a:srgbClr val="888A85"/>
                </a:solidFill>
                <a:latin typeface="Menlo" panose="020B0609030804020204" pitchFamily="49" charset="0"/>
              </a:rPr>
              <a:t>&gt;</a:t>
            </a:r>
            <a:br>
              <a:rPr lang="en-US" sz="825" dirty="0">
                <a:latin typeface="Menlo" panose="020B0609030804020204" pitchFamily="49" charset="0"/>
              </a:rPr>
            </a:br>
            <a:r>
              <a:rPr lang="en-US" sz="825" dirty="0">
                <a:solidFill>
                  <a:srgbClr val="222222"/>
                </a:solidFill>
                <a:latin typeface="Menlo" panose="020B0609030804020204" pitchFamily="49" charset="0"/>
              </a:rPr>
              <a:t>        </a:t>
            </a:r>
            <a:r>
              <a:rPr lang="en-US" sz="825" dirty="0">
                <a:solidFill>
                  <a:srgbClr val="888A85"/>
                </a:solidFill>
                <a:latin typeface="Menlo" panose="020B0609030804020204" pitchFamily="49" charset="0"/>
              </a:rPr>
              <a:t>&lt;</a:t>
            </a:r>
            <a:r>
              <a:rPr lang="en-US" sz="825" dirty="0" err="1">
                <a:solidFill>
                  <a:srgbClr val="3363A4"/>
                </a:solidFill>
                <a:latin typeface="Menlo" panose="020B0609030804020204" pitchFamily="49" charset="0"/>
              </a:rPr>
              <a:t>ShellTabItem</a:t>
            </a:r>
            <a:r>
              <a:rPr lang="en-US" sz="825" dirty="0">
                <a:solidFill>
                  <a:srgbClr val="222222"/>
                </a:solidFill>
                <a:latin typeface="Menlo" panose="020B0609030804020204" pitchFamily="49" charset="0"/>
              </a:rPr>
              <a:t> Route</a:t>
            </a:r>
            <a:r>
              <a:rPr lang="en-US" sz="825" dirty="0">
                <a:solidFill>
                  <a:srgbClr val="888A85"/>
                </a:solidFill>
                <a:latin typeface="Menlo" panose="020B0609030804020204" pitchFamily="49" charset="0"/>
              </a:rPr>
              <a:t>=</a:t>
            </a:r>
            <a:r>
              <a:rPr lang="en-US" sz="825" dirty="0">
                <a:solidFill>
                  <a:srgbClr val="DB7100"/>
                </a:solidFill>
                <a:latin typeface="Menlo" panose="020B0609030804020204" pitchFamily="49" charset="0"/>
              </a:rPr>
              <a:t>"books"</a:t>
            </a:r>
            <a:r>
              <a:rPr lang="en-US" sz="825" dirty="0">
                <a:solidFill>
                  <a:srgbClr val="222222"/>
                </a:solidFill>
                <a:latin typeface="Menlo" panose="020B0609030804020204" pitchFamily="49" charset="0"/>
              </a:rPr>
              <a:t>  Title</a:t>
            </a:r>
            <a:r>
              <a:rPr lang="en-US" sz="825" dirty="0">
                <a:solidFill>
                  <a:srgbClr val="888A85"/>
                </a:solidFill>
                <a:latin typeface="Menlo" panose="020B0609030804020204" pitchFamily="49" charset="0"/>
              </a:rPr>
              <a:t>=</a:t>
            </a:r>
            <a:r>
              <a:rPr lang="en-US" sz="825" dirty="0">
                <a:solidFill>
                  <a:srgbClr val="DB7100"/>
                </a:solidFill>
                <a:latin typeface="Menlo" panose="020B0609030804020204" pitchFamily="49" charset="0"/>
              </a:rPr>
              <a:t>"Books"</a:t>
            </a:r>
            <a:r>
              <a:rPr lang="en-US" sz="825" dirty="0">
                <a:solidFill>
                  <a:srgbClr val="222222"/>
                </a:solidFill>
                <a:latin typeface="Menlo" panose="020B0609030804020204" pitchFamily="49" charset="0"/>
              </a:rPr>
              <a:t>  Icon</a:t>
            </a:r>
            <a:r>
              <a:rPr lang="en-US" sz="825" dirty="0">
                <a:solidFill>
                  <a:srgbClr val="888A85"/>
                </a:solidFill>
                <a:latin typeface="Menlo" panose="020B0609030804020204" pitchFamily="49" charset="0"/>
              </a:rPr>
              <a:t>=</a:t>
            </a:r>
            <a:r>
              <a:rPr lang="en-US" sz="825" dirty="0">
                <a:solidFill>
                  <a:srgbClr val="DB7100"/>
                </a:solidFill>
                <a:latin typeface="Menlo" panose="020B0609030804020204" pitchFamily="49" charset="0"/>
              </a:rPr>
              <a:t>"</a:t>
            </a:r>
            <a:r>
              <a:rPr lang="en-US" sz="825" dirty="0" err="1">
                <a:solidFill>
                  <a:srgbClr val="DB7100"/>
                </a:solidFill>
                <a:latin typeface="Menlo" panose="020B0609030804020204" pitchFamily="49" charset="0"/>
              </a:rPr>
              <a:t>books.png</a:t>
            </a:r>
            <a:r>
              <a:rPr lang="en-US" sz="825" dirty="0">
                <a:solidFill>
                  <a:srgbClr val="DB7100"/>
                </a:solidFill>
                <a:latin typeface="Menlo" panose="020B0609030804020204" pitchFamily="49" charset="0"/>
              </a:rPr>
              <a:t>"</a:t>
            </a:r>
            <a:r>
              <a:rPr lang="en-US" sz="825" dirty="0">
                <a:solidFill>
                  <a:srgbClr val="222222"/>
                </a:solidFill>
                <a:latin typeface="Menlo" panose="020B0609030804020204" pitchFamily="49" charset="0"/>
              </a:rPr>
              <a:t>  </a:t>
            </a:r>
          </a:p>
          <a:p>
            <a:r>
              <a:rPr lang="en-US" sz="825" dirty="0">
                <a:solidFill>
                  <a:srgbClr val="222222"/>
                </a:solidFill>
                <a:latin typeface="Menlo" panose="020B0609030804020204" pitchFamily="49" charset="0"/>
              </a:rPr>
              <a:t>              </a:t>
            </a:r>
            <a:r>
              <a:rPr lang="en-US" sz="825" dirty="0" err="1">
                <a:solidFill>
                  <a:srgbClr val="222222"/>
                </a:solidFill>
                <a:latin typeface="Menlo" panose="020B0609030804020204" pitchFamily="49" charset="0"/>
              </a:rPr>
              <a:t>ContentTemplate</a:t>
            </a:r>
            <a:r>
              <a:rPr lang="en-US" sz="825" dirty="0">
                <a:solidFill>
                  <a:srgbClr val="888A85"/>
                </a:solidFill>
                <a:latin typeface="Menlo" panose="020B0609030804020204" pitchFamily="49" charset="0"/>
              </a:rPr>
              <a:t>=</a:t>
            </a:r>
            <a:r>
              <a:rPr lang="en-US" sz="825" dirty="0">
                <a:solidFill>
                  <a:srgbClr val="DB7100"/>
                </a:solidFill>
                <a:latin typeface="Menlo" panose="020B0609030804020204" pitchFamily="49" charset="0"/>
              </a:rPr>
              <a:t>"{</a:t>
            </a:r>
            <a:r>
              <a:rPr lang="en-US" sz="825" dirty="0" err="1">
                <a:solidFill>
                  <a:srgbClr val="3363A4"/>
                </a:solidFill>
                <a:latin typeface="Menlo" panose="020B0609030804020204" pitchFamily="49" charset="0"/>
              </a:rPr>
              <a:t>DataTemplate</a:t>
            </a:r>
            <a:r>
              <a:rPr lang="en-US" sz="825" dirty="0">
                <a:solidFill>
                  <a:srgbClr val="DB7100"/>
                </a:solidFill>
                <a:latin typeface="Menlo" panose="020B0609030804020204" pitchFamily="49" charset="0"/>
              </a:rPr>
              <a:t> </a:t>
            </a:r>
            <a:r>
              <a:rPr lang="en-US" sz="825" dirty="0" err="1">
                <a:solidFill>
                  <a:srgbClr val="DB7100"/>
                </a:solidFill>
                <a:latin typeface="Menlo" panose="020B0609030804020204" pitchFamily="49" charset="0"/>
              </a:rPr>
              <a:t>local:BooksPage</a:t>
            </a:r>
            <a:r>
              <a:rPr lang="en-US" sz="825" dirty="0">
                <a:solidFill>
                  <a:srgbClr val="DB7100"/>
                </a:solidFill>
                <a:latin typeface="Menlo" panose="020B0609030804020204" pitchFamily="49" charset="0"/>
              </a:rPr>
              <a:t>}"</a:t>
            </a:r>
            <a:r>
              <a:rPr lang="en-US" sz="825" dirty="0">
                <a:solidFill>
                  <a:srgbClr val="222222"/>
                </a:solidFill>
                <a:latin typeface="Menlo" panose="020B0609030804020204" pitchFamily="49" charset="0"/>
              </a:rPr>
              <a:t> </a:t>
            </a:r>
            <a:r>
              <a:rPr lang="en-US" sz="825" dirty="0">
                <a:solidFill>
                  <a:srgbClr val="888A85"/>
                </a:solidFill>
                <a:latin typeface="Menlo" panose="020B0609030804020204" pitchFamily="49" charset="0"/>
              </a:rPr>
              <a:t>/&gt;</a:t>
            </a:r>
            <a:br>
              <a:rPr lang="en-US" sz="825" dirty="0">
                <a:latin typeface="Menlo" panose="020B0609030804020204" pitchFamily="49" charset="0"/>
              </a:rPr>
            </a:br>
            <a:r>
              <a:rPr lang="en-US" sz="825" dirty="0">
                <a:solidFill>
                  <a:srgbClr val="222222"/>
                </a:solidFill>
                <a:latin typeface="Menlo" panose="020B0609030804020204" pitchFamily="49" charset="0"/>
              </a:rPr>
              <a:t>        </a:t>
            </a:r>
            <a:r>
              <a:rPr lang="en-US" sz="825" dirty="0">
                <a:solidFill>
                  <a:srgbClr val="888A85"/>
                </a:solidFill>
                <a:latin typeface="Menlo" panose="020B0609030804020204" pitchFamily="49" charset="0"/>
              </a:rPr>
              <a:t>&lt;</a:t>
            </a:r>
            <a:r>
              <a:rPr lang="en-US" sz="825" dirty="0" err="1">
                <a:solidFill>
                  <a:srgbClr val="3363A4"/>
                </a:solidFill>
                <a:latin typeface="Menlo" panose="020B0609030804020204" pitchFamily="49" charset="0"/>
              </a:rPr>
              <a:t>ShellTabItem</a:t>
            </a:r>
            <a:r>
              <a:rPr lang="en-US" sz="825" dirty="0">
                <a:solidFill>
                  <a:srgbClr val="222222"/>
                </a:solidFill>
                <a:latin typeface="Menlo" panose="020B0609030804020204" pitchFamily="49" charset="0"/>
              </a:rPr>
              <a:t> Route</a:t>
            </a:r>
            <a:r>
              <a:rPr lang="en-US" sz="825" dirty="0">
                <a:solidFill>
                  <a:srgbClr val="888A85"/>
                </a:solidFill>
                <a:latin typeface="Menlo" panose="020B0609030804020204" pitchFamily="49" charset="0"/>
              </a:rPr>
              <a:t>=</a:t>
            </a:r>
            <a:r>
              <a:rPr lang="en-US" sz="825" dirty="0">
                <a:solidFill>
                  <a:srgbClr val="DB7100"/>
                </a:solidFill>
                <a:latin typeface="Menlo" panose="020B0609030804020204" pitchFamily="49" charset="0"/>
              </a:rPr>
              <a:t>"music"</a:t>
            </a:r>
            <a:r>
              <a:rPr lang="en-US" sz="825" dirty="0">
                <a:solidFill>
                  <a:srgbClr val="222222"/>
                </a:solidFill>
                <a:latin typeface="Menlo" panose="020B0609030804020204" pitchFamily="49" charset="0"/>
              </a:rPr>
              <a:t>  Title</a:t>
            </a:r>
            <a:r>
              <a:rPr lang="en-US" sz="825" dirty="0">
                <a:solidFill>
                  <a:srgbClr val="888A85"/>
                </a:solidFill>
                <a:latin typeface="Menlo" panose="020B0609030804020204" pitchFamily="49" charset="0"/>
              </a:rPr>
              <a:t>=</a:t>
            </a:r>
            <a:r>
              <a:rPr lang="en-US" sz="825" dirty="0">
                <a:solidFill>
                  <a:srgbClr val="DB7100"/>
                </a:solidFill>
                <a:latin typeface="Menlo" panose="020B0609030804020204" pitchFamily="49" charset="0"/>
              </a:rPr>
              <a:t>"Music"</a:t>
            </a:r>
            <a:r>
              <a:rPr lang="en-US" sz="825" dirty="0">
                <a:solidFill>
                  <a:srgbClr val="222222"/>
                </a:solidFill>
                <a:latin typeface="Menlo" panose="020B0609030804020204" pitchFamily="49" charset="0"/>
              </a:rPr>
              <a:t>  Icon</a:t>
            </a:r>
            <a:r>
              <a:rPr lang="en-US" sz="825" dirty="0">
                <a:solidFill>
                  <a:srgbClr val="888A85"/>
                </a:solidFill>
                <a:latin typeface="Menlo" panose="020B0609030804020204" pitchFamily="49" charset="0"/>
              </a:rPr>
              <a:t>=</a:t>
            </a:r>
            <a:r>
              <a:rPr lang="en-US" sz="825" dirty="0">
                <a:solidFill>
                  <a:srgbClr val="DB7100"/>
                </a:solidFill>
                <a:latin typeface="Menlo" panose="020B0609030804020204" pitchFamily="49" charset="0"/>
              </a:rPr>
              <a:t>"</a:t>
            </a:r>
            <a:r>
              <a:rPr lang="en-US" sz="825" dirty="0" err="1">
                <a:solidFill>
                  <a:srgbClr val="DB7100"/>
                </a:solidFill>
                <a:latin typeface="Menlo" panose="020B0609030804020204" pitchFamily="49" charset="0"/>
              </a:rPr>
              <a:t>music.png</a:t>
            </a:r>
            <a:r>
              <a:rPr lang="en-US" sz="825" dirty="0">
                <a:solidFill>
                  <a:srgbClr val="DB7100"/>
                </a:solidFill>
                <a:latin typeface="Menlo" panose="020B0609030804020204" pitchFamily="49" charset="0"/>
              </a:rPr>
              <a:t>"</a:t>
            </a:r>
            <a:r>
              <a:rPr lang="en-US" sz="825" dirty="0">
                <a:solidFill>
                  <a:srgbClr val="222222"/>
                </a:solidFill>
                <a:latin typeface="Menlo" panose="020B0609030804020204" pitchFamily="49" charset="0"/>
              </a:rPr>
              <a:t>  </a:t>
            </a:r>
          </a:p>
          <a:p>
            <a:r>
              <a:rPr lang="en-US" sz="825" dirty="0">
                <a:solidFill>
                  <a:srgbClr val="222222"/>
                </a:solidFill>
                <a:latin typeface="Menlo" panose="020B0609030804020204" pitchFamily="49" charset="0"/>
              </a:rPr>
              <a:t>              </a:t>
            </a:r>
            <a:r>
              <a:rPr lang="en-US" sz="825" dirty="0" err="1">
                <a:solidFill>
                  <a:srgbClr val="222222"/>
                </a:solidFill>
                <a:latin typeface="Menlo" panose="020B0609030804020204" pitchFamily="49" charset="0"/>
              </a:rPr>
              <a:t>ContentTemplate</a:t>
            </a:r>
            <a:r>
              <a:rPr lang="en-US" sz="825" dirty="0">
                <a:solidFill>
                  <a:srgbClr val="888A85"/>
                </a:solidFill>
                <a:latin typeface="Menlo" panose="020B0609030804020204" pitchFamily="49" charset="0"/>
              </a:rPr>
              <a:t>=</a:t>
            </a:r>
            <a:r>
              <a:rPr lang="en-US" sz="825" dirty="0">
                <a:solidFill>
                  <a:srgbClr val="DB7100"/>
                </a:solidFill>
                <a:latin typeface="Menlo" panose="020B0609030804020204" pitchFamily="49" charset="0"/>
              </a:rPr>
              <a:t>"{</a:t>
            </a:r>
            <a:r>
              <a:rPr lang="en-US" sz="825" dirty="0" err="1">
                <a:solidFill>
                  <a:srgbClr val="3363A4"/>
                </a:solidFill>
                <a:latin typeface="Menlo" panose="020B0609030804020204" pitchFamily="49" charset="0"/>
              </a:rPr>
              <a:t>DataTemplate</a:t>
            </a:r>
            <a:r>
              <a:rPr lang="en-US" sz="825" dirty="0">
                <a:solidFill>
                  <a:srgbClr val="DB7100"/>
                </a:solidFill>
                <a:latin typeface="Menlo" panose="020B0609030804020204" pitchFamily="49" charset="0"/>
              </a:rPr>
              <a:t> </a:t>
            </a:r>
            <a:r>
              <a:rPr lang="en-US" sz="825" dirty="0" err="1">
                <a:solidFill>
                  <a:srgbClr val="DB7100"/>
                </a:solidFill>
                <a:latin typeface="Menlo" panose="020B0609030804020204" pitchFamily="49" charset="0"/>
              </a:rPr>
              <a:t>local:MusicPage</a:t>
            </a:r>
            <a:r>
              <a:rPr lang="en-US" sz="825" dirty="0">
                <a:solidFill>
                  <a:srgbClr val="DB7100"/>
                </a:solidFill>
                <a:latin typeface="Menlo" panose="020B0609030804020204" pitchFamily="49" charset="0"/>
              </a:rPr>
              <a:t>}"</a:t>
            </a:r>
            <a:r>
              <a:rPr lang="en-US" sz="825" dirty="0">
                <a:solidFill>
                  <a:srgbClr val="222222"/>
                </a:solidFill>
                <a:latin typeface="Menlo" panose="020B0609030804020204" pitchFamily="49" charset="0"/>
              </a:rPr>
              <a:t> </a:t>
            </a:r>
            <a:r>
              <a:rPr lang="en-US" sz="825" dirty="0">
                <a:solidFill>
                  <a:srgbClr val="888A85"/>
                </a:solidFill>
                <a:latin typeface="Menlo" panose="020B0609030804020204" pitchFamily="49" charset="0"/>
              </a:rPr>
              <a:t>/&gt;</a:t>
            </a:r>
            <a:br>
              <a:rPr lang="en-US" sz="825" dirty="0">
                <a:latin typeface="Menlo" panose="020B0609030804020204" pitchFamily="49" charset="0"/>
              </a:rPr>
            </a:br>
            <a:r>
              <a:rPr lang="en-US" sz="825" dirty="0">
                <a:solidFill>
                  <a:srgbClr val="222222"/>
                </a:solidFill>
                <a:latin typeface="Menlo" panose="020B0609030804020204" pitchFamily="49" charset="0"/>
              </a:rPr>
              <a:t>        </a:t>
            </a:r>
            <a:r>
              <a:rPr lang="en-US" sz="825" dirty="0">
                <a:solidFill>
                  <a:srgbClr val="888A85"/>
                </a:solidFill>
                <a:latin typeface="Menlo" panose="020B0609030804020204" pitchFamily="49" charset="0"/>
              </a:rPr>
              <a:t>&lt;</a:t>
            </a:r>
            <a:r>
              <a:rPr lang="en-US" sz="825" dirty="0" err="1">
                <a:solidFill>
                  <a:srgbClr val="3363A4"/>
                </a:solidFill>
                <a:latin typeface="Menlo" panose="020B0609030804020204" pitchFamily="49" charset="0"/>
              </a:rPr>
              <a:t>ShellTabItem</a:t>
            </a:r>
            <a:r>
              <a:rPr lang="en-US" sz="825" dirty="0">
                <a:solidFill>
                  <a:srgbClr val="222222"/>
                </a:solidFill>
                <a:latin typeface="Menlo" panose="020B0609030804020204" pitchFamily="49" charset="0"/>
              </a:rPr>
              <a:t> Route</a:t>
            </a:r>
            <a:r>
              <a:rPr lang="en-US" sz="825" dirty="0">
                <a:solidFill>
                  <a:srgbClr val="888A85"/>
                </a:solidFill>
                <a:latin typeface="Menlo" panose="020B0609030804020204" pitchFamily="49" charset="0"/>
              </a:rPr>
              <a:t>=</a:t>
            </a:r>
            <a:r>
              <a:rPr lang="en-US" sz="825" dirty="0">
                <a:solidFill>
                  <a:srgbClr val="DB7100"/>
                </a:solidFill>
                <a:latin typeface="Menlo" panose="020B0609030804020204" pitchFamily="49" charset="0"/>
              </a:rPr>
              <a:t>"movies"</a:t>
            </a:r>
            <a:r>
              <a:rPr lang="en-US" sz="825" dirty="0">
                <a:solidFill>
                  <a:srgbClr val="222222"/>
                </a:solidFill>
                <a:latin typeface="Menlo" panose="020B0609030804020204" pitchFamily="49" charset="0"/>
              </a:rPr>
              <a:t> Title</a:t>
            </a:r>
            <a:r>
              <a:rPr lang="en-US" sz="825" dirty="0">
                <a:solidFill>
                  <a:srgbClr val="888A85"/>
                </a:solidFill>
                <a:latin typeface="Menlo" panose="020B0609030804020204" pitchFamily="49" charset="0"/>
              </a:rPr>
              <a:t>=</a:t>
            </a:r>
            <a:r>
              <a:rPr lang="en-US" sz="825" dirty="0">
                <a:solidFill>
                  <a:srgbClr val="DB7100"/>
                </a:solidFill>
                <a:latin typeface="Menlo" panose="020B0609030804020204" pitchFamily="49" charset="0"/>
              </a:rPr>
              <a:t>"Movies"</a:t>
            </a:r>
            <a:r>
              <a:rPr lang="en-US" sz="825" dirty="0">
                <a:solidFill>
                  <a:srgbClr val="222222"/>
                </a:solidFill>
                <a:latin typeface="Menlo" panose="020B0609030804020204" pitchFamily="49" charset="0"/>
              </a:rPr>
              <a:t> Icon</a:t>
            </a:r>
            <a:r>
              <a:rPr lang="en-US" sz="825" dirty="0">
                <a:solidFill>
                  <a:srgbClr val="888A85"/>
                </a:solidFill>
                <a:latin typeface="Menlo" panose="020B0609030804020204" pitchFamily="49" charset="0"/>
              </a:rPr>
              <a:t>=</a:t>
            </a:r>
            <a:r>
              <a:rPr lang="en-US" sz="825" dirty="0">
                <a:solidFill>
                  <a:srgbClr val="DB7100"/>
                </a:solidFill>
                <a:latin typeface="Menlo" panose="020B0609030804020204" pitchFamily="49" charset="0"/>
              </a:rPr>
              <a:t>"</a:t>
            </a:r>
            <a:r>
              <a:rPr lang="en-US" sz="825" dirty="0" err="1">
                <a:solidFill>
                  <a:srgbClr val="DB7100"/>
                </a:solidFill>
                <a:latin typeface="Menlo" panose="020B0609030804020204" pitchFamily="49" charset="0"/>
              </a:rPr>
              <a:t>movies.png</a:t>
            </a:r>
            <a:r>
              <a:rPr lang="en-US" sz="825" dirty="0">
                <a:solidFill>
                  <a:srgbClr val="DB7100"/>
                </a:solidFill>
                <a:latin typeface="Menlo" panose="020B0609030804020204" pitchFamily="49" charset="0"/>
              </a:rPr>
              <a:t>"</a:t>
            </a:r>
            <a:r>
              <a:rPr lang="en-US" sz="825" dirty="0">
                <a:solidFill>
                  <a:srgbClr val="222222"/>
                </a:solidFill>
                <a:latin typeface="Menlo" panose="020B0609030804020204" pitchFamily="49" charset="0"/>
              </a:rPr>
              <a:t> </a:t>
            </a:r>
          </a:p>
          <a:p>
            <a:r>
              <a:rPr lang="en-US" sz="825" dirty="0">
                <a:solidFill>
                  <a:srgbClr val="222222"/>
                </a:solidFill>
                <a:latin typeface="Menlo" panose="020B0609030804020204" pitchFamily="49" charset="0"/>
              </a:rPr>
              <a:t>              </a:t>
            </a:r>
            <a:r>
              <a:rPr lang="en-US" sz="825" dirty="0" err="1">
                <a:solidFill>
                  <a:srgbClr val="222222"/>
                </a:solidFill>
                <a:latin typeface="Menlo" panose="020B0609030804020204" pitchFamily="49" charset="0"/>
              </a:rPr>
              <a:t>ContentTemplate</a:t>
            </a:r>
            <a:r>
              <a:rPr lang="en-US" sz="825" dirty="0">
                <a:solidFill>
                  <a:srgbClr val="888A85"/>
                </a:solidFill>
                <a:latin typeface="Menlo" panose="020B0609030804020204" pitchFamily="49" charset="0"/>
              </a:rPr>
              <a:t>=</a:t>
            </a:r>
            <a:r>
              <a:rPr lang="en-US" sz="825" dirty="0">
                <a:solidFill>
                  <a:srgbClr val="DB7100"/>
                </a:solidFill>
                <a:latin typeface="Menlo" panose="020B0609030804020204" pitchFamily="49" charset="0"/>
              </a:rPr>
              <a:t>"{</a:t>
            </a:r>
            <a:r>
              <a:rPr lang="en-US" sz="825" dirty="0" err="1">
                <a:solidFill>
                  <a:srgbClr val="3363A4"/>
                </a:solidFill>
                <a:latin typeface="Menlo" panose="020B0609030804020204" pitchFamily="49" charset="0"/>
              </a:rPr>
              <a:t>DataTemplate</a:t>
            </a:r>
            <a:r>
              <a:rPr lang="en-US" sz="825" dirty="0">
                <a:solidFill>
                  <a:srgbClr val="DB7100"/>
                </a:solidFill>
                <a:latin typeface="Menlo" panose="020B0609030804020204" pitchFamily="49" charset="0"/>
              </a:rPr>
              <a:t> </a:t>
            </a:r>
            <a:r>
              <a:rPr lang="en-US" sz="825" dirty="0" err="1">
                <a:solidFill>
                  <a:srgbClr val="DB7100"/>
                </a:solidFill>
                <a:latin typeface="Menlo" panose="020B0609030804020204" pitchFamily="49" charset="0"/>
              </a:rPr>
              <a:t>local:MoviesPage</a:t>
            </a:r>
            <a:r>
              <a:rPr lang="en-US" sz="825" dirty="0">
                <a:solidFill>
                  <a:srgbClr val="DB7100"/>
                </a:solidFill>
                <a:latin typeface="Menlo" panose="020B0609030804020204" pitchFamily="49" charset="0"/>
              </a:rPr>
              <a:t>}"</a:t>
            </a:r>
            <a:r>
              <a:rPr lang="en-US" sz="825" dirty="0">
                <a:solidFill>
                  <a:srgbClr val="222222"/>
                </a:solidFill>
                <a:latin typeface="Menlo" panose="020B0609030804020204" pitchFamily="49" charset="0"/>
              </a:rPr>
              <a:t> </a:t>
            </a:r>
            <a:r>
              <a:rPr lang="en-US" sz="825" dirty="0">
                <a:solidFill>
                  <a:srgbClr val="888A85"/>
                </a:solidFill>
                <a:latin typeface="Menlo" panose="020B0609030804020204" pitchFamily="49" charset="0"/>
              </a:rPr>
              <a:t>/&gt;</a:t>
            </a:r>
            <a:br>
              <a:rPr lang="en-US" sz="825" dirty="0">
                <a:latin typeface="Menlo" panose="020B0609030804020204" pitchFamily="49" charset="0"/>
              </a:rPr>
            </a:br>
            <a:r>
              <a:rPr lang="en-US" sz="825" dirty="0">
                <a:solidFill>
                  <a:srgbClr val="222222"/>
                </a:solidFill>
                <a:latin typeface="Menlo" panose="020B0609030804020204" pitchFamily="49" charset="0"/>
              </a:rPr>
              <a:t>    </a:t>
            </a:r>
            <a:r>
              <a:rPr lang="en-US" sz="825" dirty="0">
                <a:solidFill>
                  <a:srgbClr val="888A85"/>
                </a:solidFill>
                <a:latin typeface="Menlo" panose="020B0609030804020204" pitchFamily="49" charset="0"/>
              </a:rPr>
              <a:t>&lt;/</a:t>
            </a:r>
            <a:r>
              <a:rPr lang="en-US" sz="825" dirty="0" err="1">
                <a:solidFill>
                  <a:srgbClr val="3363A4"/>
                </a:solidFill>
                <a:latin typeface="Menlo" panose="020B0609030804020204" pitchFamily="49" charset="0"/>
              </a:rPr>
              <a:t>ShellItem</a:t>
            </a:r>
            <a:r>
              <a:rPr lang="en-US" sz="825" dirty="0">
                <a:solidFill>
                  <a:srgbClr val="888A85"/>
                </a:solidFill>
                <a:latin typeface="Menlo" panose="020B0609030804020204" pitchFamily="49" charset="0"/>
              </a:rPr>
              <a:t>&gt;</a:t>
            </a:r>
            <a:br>
              <a:rPr lang="en-US" sz="825" dirty="0">
                <a:latin typeface="Menlo" panose="020B0609030804020204" pitchFamily="49" charset="0"/>
              </a:rPr>
            </a:br>
            <a:r>
              <a:rPr lang="en-US" sz="825" dirty="0">
                <a:solidFill>
                  <a:srgbClr val="888A85"/>
                </a:solidFill>
                <a:latin typeface="Menlo" panose="020B0609030804020204" pitchFamily="49" charset="0"/>
              </a:rPr>
              <a:t>&lt;/</a:t>
            </a:r>
            <a:r>
              <a:rPr lang="en-US" sz="825" dirty="0">
                <a:solidFill>
                  <a:srgbClr val="3363A4"/>
                </a:solidFill>
                <a:latin typeface="Menlo" panose="020B0609030804020204" pitchFamily="49" charset="0"/>
              </a:rPr>
              <a:t>Shell</a:t>
            </a:r>
            <a:r>
              <a:rPr lang="en-US" sz="825" dirty="0">
                <a:solidFill>
                  <a:srgbClr val="888A85"/>
                </a:solidFill>
                <a:latin typeface="Menlo" panose="020B0609030804020204" pitchFamily="49" charset="0"/>
              </a:rPr>
              <a:t>&gt;</a:t>
            </a:r>
            <a:r>
              <a:rPr lang="en-US" sz="825" dirty="0"/>
              <a:t> </a:t>
            </a:r>
            <a:endParaRPr lang="en-US" sz="825" dirty="0">
              <a:latin typeface="Consolas" panose="020B0609020204030204" pitchFamily="49" charset="0"/>
              <a:cs typeface="Consolas" panose="020B0609020204030204" pitchFamily="49" charset="0"/>
            </a:endParaRPr>
          </a:p>
        </p:txBody>
      </p:sp>
      <p:pic>
        <p:nvPicPr>
          <p:cNvPr id="5" name="Picture 4">
            <a:extLst>
              <a:ext uri="{FF2B5EF4-FFF2-40B4-BE49-F238E27FC236}">
                <a16:creationId xmlns:a16="http://schemas.microsoft.com/office/drawing/2014/main" id="{645A7D97-6B69-B649-9C7A-6AF612218ADF}"/>
              </a:ext>
            </a:extLst>
          </p:cNvPr>
          <p:cNvPicPr>
            <a:picLocks noChangeAspect="1"/>
          </p:cNvPicPr>
          <p:nvPr/>
        </p:nvPicPr>
        <p:blipFill>
          <a:blip r:embed="rId3"/>
          <a:stretch>
            <a:fillRect/>
          </a:stretch>
        </p:blipFill>
        <p:spPr>
          <a:xfrm>
            <a:off x="601111" y="946127"/>
            <a:ext cx="2191785" cy="39024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8991284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7BFF29-93A5-445E-B15C-E5780A68F560}"/>
              </a:ext>
            </a:extLst>
          </p:cNvPr>
          <p:cNvSpPr>
            <a:spLocks noGrp="1"/>
          </p:cNvSpPr>
          <p:nvPr>
            <p:ph type="title"/>
          </p:nvPr>
        </p:nvSpPr>
        <p:spPr/>
        <p:txBody>
          <a:bodyPr/>
          <a:lstStyle/>
          <a:p>
            <a:r>
              <a:rPr lang="es-ES" dirty="0"/>
              <a:t>La nueva jerarquía con Shell</a:t>
            </a:r>
          </a:p>
        </p:txBody>
      </p:sp>
      <p:sp>
        <p:nvSpPr>
          <p:cNvPr id="3" name="Marcador de texto 2">
            <a:extLst>
              <a:ext uri="{FF2B5EF4-FFF2-40B4-BE49-F238E27FC236}">
                <a16:creationId xmlns:a16="http://schemas.microsoft.com/office/drawing/2014/main" id="{97C95C39-955F-4B0B-962A-8B839E1F20B3}"/>
              </a:ext>
            </a:extLst>
          </p:cNvPr>
          <p:cNvSpPr>
            <a:spLocks noGrp="1"/>
          </p:cNvSpPr>
          <p:nvPr>
            <p:ph type="body" sz="quarter" idx="10"/>
          </p:nvPr>
        </p:nvSpPr>
        <p:spPr>
          <a:xfrm>
            <a:off x="439793" y="1075778"/>
            <a:ext cx="8263890" cy="3753433"/>
          </a:xfrm>
        </p:spPr>
        <p:txBody>
          <a:bodyPr/>
          <a:lstStyle/>
          <a:p>
            <a:r>
              <a:rPr lang="es-ES" dirty="0"/>
              <a:t>Xamarin.Forms es un </a:t>
            </a:r>
            <a:r>
              <a:rPr lang="es-ES" dirty="0" err="1"/>
              <a:t>framework</a:t>
            </a:r>
            <a:r>
              <a:rPr lang="es-ES" dirty="0"/>
              <a:t> usado por desarrolladores multiplataforma que aman XAML y C#, porque maximiza el uso compartido de código al tiempo  proporciona acceso completo a todas las APIs de la plataforma nativa y los controles de UI.</a:t>
            </a:r>
          </a:p>
          <a:p>
            <a:r>
              <a:rPr lang="es-ES" dirty="0"/>
              <a:t>El poder combinar código compartido con nativo resulta confuso al principio. Eliges Xamarin.Forms para ser productivo, y lo último que quieres encontrar es la falta de la misma. </a:t>
            </a:r>
          </a:p>
          <a:p>
            <a:r>
              <a:rPr lang="es-ES" dirty="0"/>
              <a:t>Xamarin.Forms Shell, llega como nuevo punto de partida </a:t>
            </a:r>
            <a:r>
              <a:rPr lang="es-ES" dirty="0" err="1"/>
              <a:t>predterminado</a:t>
            </a:r>
            <a:r>
              <a:rPr lang="es-ES" dirty="0"/>
              <a:t> para el desarrollo de aplicaciones móviles con el objetivo de reducir la complejidad y aumenta la productividad.</a:t>
            </a:r>
          </a:p>
        </p:txBody>
      </p:sp>
    </p:spTree>
    <p:extLst>
      <p:ext uri="{BB962C8B-B14F-4D97-AF65-F5344CB8AC3E}">
        <p14:creationId xmlns:p14="http://schemas.microsoft.com/office/powerpoint/2010/main" val="256962574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4DDFF85-CEED-714A-943E-870C79DB6B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192" y="1223237"/>
            <a:ext cx="6448425" cy="2876550"/>
          </a:xfrm>
          <a:prstGeom prst="rect">
            <a:avLst/>
          </a:prstGeom>
        </p:spPr>
      </p:pic>
      <p:sp>
        <p:nvSpPr>
          <p:cNvPr id="2" name="Title 1">
            <a:extLst>
              <a:ext uri="{FF2B5EF4-FFF2-40B4-BE49-F238E27FC236}">
                <a16:creationId xmlns:a16="http://schemas.microsoft.com/office/drawing/2014/main" id="{D574D60E-27D6-D647-9E95-42CECFF2224B}"/>
              </a:ext>
            </a:extLst>
          </p:cNvPr>
          <p:cNvSpPr>
            <a:spLocks noGrp="1"/>
          </p:cNvSpPr>
          <p:nvPr>
            <p:ph type="title"/>
          </p:nvPr>
        </p:nvSpPr>
        <p:spPr/>
        <p:txBody>
          <a:bodyPr/>
          <a:lstStyle/>
          <a:p>
            <a:r>
              <a:rPr lang="en-US" dirty="0" err="1"/>
              <a:t>Página</a:t>
            </a:r>
            <a:r>
              <a:rPr lang="en-US" dirty="0"/>
              <a:t> simple</a:t>
            </a:r>
          </a:p>
        </p:txBody>
      </p:sp>
      <p:pic>
        <p:nvPicPr>
          <p:cNvPr id="6" name="Picture 5">
            <a:extLst>
              <a:ext uri="{FF2B5EF4-FFF2-40B4-BE49-F238E27FC236}">
                <a16:creationId xmlns:a16="http://schemas.microsoft.com/office/drawing/2014/main" id="{85445EAA-42BC-BE49-B72F-6C72F8D0852D}"/>
              </a:ext>
            </a:extLst>
          </p:cNvPr>
          <p:cNvPicPr>
            <a:picLocks noChangeAspect="1"/>
          </p:cNvPicPr>
          <p:nvPr/>
        </p:nvPicPr>
        <p:blipFill>
          <a:blip r:embed="rId3"/>
          <a:stretch>
            <a:fillRect/>
          </a:stretch>
        </p:blipFill>
        <p:spPr>
          <a:xfrm>
            <a:off x="6795733" y="647700"/>
            <a:ext cx="2000960" cy="3657599"/>
          </a:xfrm>
          <a:prstGeom prst="rect">
            <a:avLst/>
          </a:prstGeom>
        </p:spPr>
      </p:pic>
    </p:spTree>
    <p:extLst>
      <p:ext uri="{BB962C8B-B14F-4D97-AF65-F5344CB8AC3E}">
        <p14:creationId xmlns:p14="http://schemas.microsoft.com/office/powerpoint/2010/main" val="174923486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7BFF29-93A5-445E-B15C-E5780A68F560}"/>
              </a:ext>
            </a:extLst>
          </p:cNvPr>
          <p:cNvSpPr>
            <a:spLocks noGrp="1"/>
          </p:cNvSpPr>
          <p:nvPr>
            <p:ph type="title"/>
          </p:nvPr>
        </p:nvSpPr>
        <p:spPr/>
        <p:txBody>
          <a:bodyPr/>
          <a:lstStyle/>
          <a:p>
            <a:r>
              <a:rPr lang="es-ES" dirty="0"/>
              <a:t>La nueva jerarquía con Shell</a:t>
            </a:r>
          </a:p>
        </p:txBody>
      </p:sp>
      <p:sp>
        <p:nvSpPr>
          <p:cNvPr id="3" name="Marcador de texto 2">
            <a:extLst>
              <a:ext uri="{FF2B5EF4-FFF2-40B4-BE49-F238E27FC236}">
                <a16:creationId xmlns:a16="http://schemas.microsoft.com/office/drawing/2014/main" id="{97C95C39-955F-4B0B-962A-8B839E1F20B3}"/>
              </a:ext>
            </a:extLst>
          </p:cNvPr>
          <p:cNvSpPr>
            <a:spLocks noGrp="1"/>
          </p:cNvSpPr>
          <p:nvPr>
            <p:ph type="body" sz="quarter" idx="10"/>
          </p:nvPr>
        </p:nvSpPr>
        <p:spPr>
          <a:xfrm>
            <a:off x="439793" y="1075778"/>
            <a:ext cx="8263890" cy="3116336"/>
          </a:xfrm>
        </p:spPr>
        <p:txBody>
          <a:bodyPr/>
          <a:lstStyle/>
          <a:p>
            <a:r>
              <a:rPr lang="es-ES" dirty="0"/>
              <a:t>Vamos a desglosar las piezas del ejemplo anterior. </a:t>
            </a:r>
          </a:p>
          <a:p>
            <a:r>
              <a:rPr lang="es-ES" dirty="0"/>
              <a:t>Un Shell consta de 3 elementos jerárquicos: </a:t>
            </a:r>
            <a:r>
              <a:rPr lang="es-ES" b="1" dirty="0" err="1"/>
              <a:t>ShellItems</a:t>
            </a:r>
            <a:r>
              <a:rPr lang="es-ES" b="1" dirty="0"/>
              <a:t>, </a:t>
            </a:r>
            <a:r>
              <a:rPr lang="es-ES" b="1" dirty="0" err="1"/>
              <a:t>ShellSections</a:t>
            </a:r>
            <a:r>
              <a:rPr lang="es-ES" b="1" dirty="0"/>
              <a:t> y </a:t>
            </a:r>
            <a:r>
              <a:rPr lang="es-ES" b="1" dirty="0" err="1"/>
              <a:t>ShellContent</a:t>
            </a:r>
            <a:r>
              <a:rPr lang="es-ES" dirty="0"/>
              <a:t>. Cada </a:t>
            </a:r>
            <a:r>
              <a:rPr lang="es-ES" dirty="0" err="1"/>
              <a:t>ShellContent</a:t>
            </a:r>
            <a:r>
              <a:rPr lang="es-ES" dirty="0"/>
              <a:t> es hijo de </a:t>
            </a:r>
            <a:r>
              <a:rPr lang="es-ES" dirty="0" err="1"/>
              <a:t>ShellSection</a:t>
            </a:r>
            <a:r>
              <a:rPr lang="es-ES" dirty="0"/>
              <a:t> que a su vez es hijo de un </a:t>
            </a:r>
            <a:r>
              <a:rPr lang="es-ES" dirty="0" err="1"/>
              <a:t>ShellItem</a:t>
            </a:r>
            <a:r>
              <a:rPr lang="es-ES" dirty="0"/>
              <a:t>. </a:t>
            </a:r>
          </a:p>
          <a:p>
            <a:r>
              <a:rPr lang="es-ES" dirty="0"/>
              <a:t>Ninguno de estos elementos representa la interfaz de usuario en si, sino la organización de los elementos que contienen. Shell tomará esos elementos y producirá la UI de navegación adecuada para la plataforma en la que se ejecuta.</a:t>
            </a:r>
          </a:p>
        </p:txBody>
      </p:sp>
    </p:spTree>
    <p:extLst>
      <p:ext uri="{BB962C8B-B14F-4D97-AF65-F5344CB8AC3E}">
        <p14:creationId xmlns:p14="http://schemas.microsoft.com/office/powerpoint/2010/main" val="141007769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7BFF29-93A5-445E-B15C-E5780A68F560}"/>
              </a:ext>
            </a:extLst>
          </p:cNvPr>
          <p:cNvSpPr>
            <a:spLocks noGrp="1"/>
          </p:cNvSpPr>
          <p:nvPr>
            <p:ph type="title"/>
          </p:nvPr>
        </p:nvSpPr>
        <p:spPr/>
        <p:txBody>
          <a:bodyPr/>
          <a:lstStyle/>
          <a:p>
            <a:r>
              <a:rPr lang="es-ES" dirty="0"/>
              <a:t>La nueva jerarquía con Shell</a:t>
            </a:r>
          </a:p>
        </p:txBody>
      </p:sp>
      <p:graphicFrame>
        <p:nvGraphicFramePr>
          <p:cNvPr id="6" name="Tabla 5">
            <a:extLst>
              <a:ext uri="{FF2B5EF4-FFF2-40B4-BE49-F238E27FC236}">
                <a16:creationId xmlns:a16="http://schemas.microsoft.com/office/drawing/2014/main" id="{F1E36088-431F-4115-9C12-F045BEFFB28E}"/>
              </a:ext>
            </a:extLst>
          </p:cNvPr>
          <p:cNvGraphicFramePr>
            <a:graphicFrameLocks noGrp="1"/>
          </p:cNvGraphicFramePr>
          <p:nvPr>
            <p:extLst>
              <p:ext uri="{D42A27DB-BD31-4B8C-83A1-F6EECF244321}">
                <p14:modId xmlns:p14="http://schemas.microsoft.com/office/powerpoint/2010/main" val="3854750171"/>
              </p:ext>
            </p:extLst>
          </p:nvPr>
        </p:nvGraphicFramePr>
        <p:xfrm>
          <a:off x="311700" y="1143209"/>
          <a:ext cx="8520600" cy="3286747"/>
        </p:xfrm>
        <a:graphic>
          <a:graphicData uri="http://schemas.openxmlformats.org/drawingml/2006/table">
            <a:tbl>
              <a:tblPr firstRow="1" firstCol="1" bandRow="1">
                <a:tableStyleId>{F5AB1C69-6EDB-4FF4-983F-18BD219EF322}</a:tableStyleId>
              </a:tblPr>
              <a:tblGrid>
                <a:gridCol w="1685776">
                  <a:extLst>
                    <a:ext uri="{9D8B030D-6E8A-4147-A177-3AD203B41FA5}">
                      <a16:colId xmlns:a16="http://schemas.microsoft.com/office/drawing/2014/main" val="3664360649"/>
                    </a:ext>
                  </a:extLst>
                </a:gridCol>
                <a:gridCol w="6834824">
                  <a:extLst>
                    <a:ext uri="{9D8B030D-6E8A-4147-A177-3AD203B41FA5}">
                      <a16:colId xmlns:a16="http://schemas.microsoft.com/office/drawing/2014/main" val="634203923"/>
                    </a:ext>
                  </a:extLst>
                </a:gridCol>
              </a:tblGrid>
              <a:tr h="397212">
                <a:tc>
                  <a:txBody>
                    <a:bodyPr/>
                    <a:lstStyle/>
                    <a:p>
                      <a:pPr>
                        <a:lnSpc>
                          <a:spcPct val="115000"/>
                        </a:lnSpc>
                        <a:spcAft>
                          <a:spcPts val="0"/>
                        </a:spcAft>
                      </a:pPr>
                      <a:r>
                        <a:rPr lang="en-US" sz="1800" dirty="0" err="1">
                          <a:effectLst/>
                        </a:rPr>
                        <a:t>Elemento</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800" dirty="0" err="1">
                          <a:effectLst/>
                        </a:rPr>
                        <a:t>Descripción</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77384"/>
                  </a:ext>
                </a:extLst>
              </a:tr>
              <a:tr h="821687">
                <a:tc>
                  <a:txBody>
                    <a:bodyPr/>
                    <a:lstStyle/>
                    <a:p>
                      <a:pPr>
                        <a:lnSpc>
                          <a:spcPct val="115000"/>
                        </a:lnSpc>
                        <a:spcAft>
                          <a:spcPts val="0"/>
                        </a:spcAft>
                      </a:pPr>
                      <a:r>
                        <a:rPr lang="en-US" sz="1800">
                          <a:effectLst/>
                        </a:rPr>
                        <a:t>ShellItem</a:t>
                      </a:r>
                      <a:endParaRPr lang="es-E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800" dirty="0">
                          <a:effectLst/>
                        </a:rPr>
                        <a:t>El </a:t>
                      </a:r>
                      <a:r>
                        <a:rPr lang="en-US" sz="1800" dirty="0" err="1">
                          <a:effectLst/>
                        </a:rPr>
                        <a:t>nivel</a:t>
                      </a:r>
                      <a:r>
                        <a:rPr lang="en-US" sz="1800" dirty="0">
                          <a:effectLst/>
                        </a:rPr>
                        <a:t> superior de la </a:t>
                      </a:r>
                      <a:r>
                        <a:rPr lang="en-US" sz="1800" dirty="0" err="1">
                          <a:effectLst/>
                        </a:rPr>
                        <a:t>estructura</a:t>
                      </a:r>
                      <a:r>
                        <a:rPr lang="en-US" sz="1800" dirty="0">
                          <a:effectLst/>
                        </a:rPr>
                        <a:t> de la </a:t>
                      </a:r>
                      <a:r>
                        <a:rPr lang="en-US" sz="1800" dirty="0" err="1">
                          <a:effectLst/>
                        </a:rPr>
                        <a:t>aplicación</a:t>
                      </a:r>
                      <a:r>
                        <a:rPr lang="en-US" sz="1800" dirty="0">
                          <a:effectLst/>
                        </a:rPr>
                        <a:t>. </a:t>
                      </a:r>
                      <a:r>
                        <a:rPr lang="en-US" sz="1800" dirty="0" err="1">
                          <a:effectLst/>
                        </a:rPr>
                        <a:t>Puede</a:t>
                      </a:r>
                      <a:r>
                        <a:rPr lang="en-US" sz="1800" dirty="0">
                          <a:effectLst/>
                        </a:rPr>
                        <a:t> </a:t>
                      </a:r>
                      <a:r>
                        <a:rPr lang="en-US" sz="1800" dirty="0" err="1">
                          <a:effectLst/>
                        </a:rPr>
                        <a:t>contener</a:t>
                      </a:r>
                      <a:r>
                        <a:rPr lang="en-US" sz="1800" dirty="0">
                          <a:effectLst/>
                        </a:rPr>
                        <a:t> </a:t>
                      </a:r>
                      <a:r>
                        <a:rPr lang="en-US" sz="1800" dirty="0" err="1">
                          <a:effectLst/>
                        </a:rPr>
                        <a:t>varios</a:t>
                      </a:r>
                      <a:r>
                        <a:rPr lang="en-US" sz="1800" dirty="0">
                          <a:effectLst/>
                        </a:rPr>
                        <a:t> </a:t>
                      </a:r>
                      <a:r>
                        <a:rPr lang="en-US" sz="1800" dirty="0" err="1">
                          <a:effectLst/>
                        </a:rPr>
                        <a:t>ShellSections</a:t>
                      </a:r>
                      <a:r>
                        <a:rPr lang="en-US" sz="1800" dirty="0">
                          <a:effectLst/>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30434086"/>
                  </a:ext>
                </a:extLst>
              </a:tr>
              <a:tr h="1246161">
                <a:tc>
                  <a:txBody>
                    <a:bodyPr/>
                    <a:lstStyle/>
                    <a:p>
                      <a:pPr>
                        <a:lnSpc>
                          <a:spcPct val="115000"/>
                        </a:lnSpc>
                        <a:spcAft>
                          <a:spcPts val="0"/>
                        </a:spcAft>
                      </a:pPr>
                      <a:r>
                        <a:rPr lang="en-US" sz="1800">
                          <a:effectLst/>
                        </a:rPr>
                        <a:t>ShellSection</a:t>
                      </a:r>
                      <a:endParaRPr lang="es-E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800" dirty="0" err="1">
                          <a:effectLst/>
                        </a:rPr>
                        <a:t>Agrupa</a:t>
                      </a:r>
                      <a:r>
                        <a:rPr lang="en-US" sz="1800" dirty="0">
                          <a:effectLst/>
                        </a:rPr>
                        <a:t> el </a:t>
                      </a:r>
                      <a:r>
                        <a:rPr lang="en-US" sz="1800" dirty="0" err="1">
                          <a:effectLst/>
                        </a:rPr>
                        <a:t>contenido</a:t>
                      </a:r>
                      <a:r>
                        <a:rPr lang="en-US" sz="1800" dirty="0">
                          <a:effectLst/>
                        </a:rPr>
                        <a:t> de la </a:t>
                      </a:r>
                      <a:r>
                        <a:rPr lang="en-US" sz="1800" dirty="0" err="1">
                          <a:effectLst/>
                        </a:rPr>
                        <a:t>aplicación</a:t>
                      </a:r>
                      <a:r>
                        <a:rPr lang="en-US" sz="1800" dirty="0">
                          <a:effectLst/>
                        </a:rPr>
                        <a:t>. Este </a:t>
                      </a:r>
                      <a:r>
                        <a:rPr lang="en-US" sz="1800" dirty="0" err="1">
                          <a:effectLst/>
                        </a:rPr>
                        <a:t>contenido</a:t>
                      </a:r>
                      <a:r>
                        <a:rPr lang="en-US" sz="1800" dirty="0">
                          <a:effectLst/>
                        </a:rPr>
                        <a:t> es </a:t>
                      </a:r>
                      <a:r>
                        <a:rPr lang="en-US" sz="1800" dirty="0" err="1">
                          <a:effectLst/>
                        </a:rPr>
                        <a:t>navegable</a:t>
                      </a:r>
                      <a:r>
                        <a:rPr lang="en-US" sz="1800" dirty="0">
                          <a:effectLst/>
                        </a:rPr>
                        <a:t> por </a:t>
                      </a:r>
                      <a:r>
                        <a:rPr lang="en-US" sz="1800" dirty="0" err="1">
                          <a:effectLst/>
                        </a:rPr>
                        <a:t>pestañas</a:t>
                      </a:r>
                      <a:r>
                        <a:rPr lang="en-US" sz="1800" dirty="0">
                          <a:effectLst/>
                        </a:rPr>
                        <a:t> </a:t>
                      </a:r>
                      <a:r>
                        <a:rPr lang="en-US" sz="1800" dirty="0" err="1">
                          <a:effectLst/>
                        </a:rPr>
                        <a:t>en</a:t>
                      </a:r>
                      <a:r>
                        <a:rPr lang="en-US" sz="1800" dirty="0">
                          <a:effectLst/>
                        </a:rPr>
                        <a:t> la </a:t>
                      </a:r>
                      <a:r>
                        <a:rPr lang="en-US" sz="1800" dirty="0" err="1">
                          <a:effectLst/>
                        </a:rPr>
                        <a:t>parte</a:t>
                      </a:r>
                      <a:r>
                        <a:rPr lang="en-US" sz="1800" dirty="0">
                          <a:effectLst/>
                        </a:rPr>
                        <a:t> inferior. </a:t>
                      </a:r>
                      <a:r>
                        <a:rPr lang="en-US" sz="1800" dirty="0" err="1">
                          <a:effectLst/>
                        </a:rPr>
                        <a:t>Puede</a:t>
                      </a:r>
                      <a:r>
                        <a:rPr lang="en-US" sz="1800" dirty="0">
                          <a:effectLst/>
                        </a:rPr>
                        <a:t> </a:t>
                      </a:r>
                      <a:r>
                        <a:rPr lang="en-US" sz="1800" dirty="0" err="1">
                          <a:effectLst/>
                        </a:rPr>
                        <a:t>contener</a:t>
                      </a:r>
                      <a:r>
                        <a:rPr lang="en-US" sz="1800" dirty="0">
                          <a:effectLst/>
                        </a:rPr>
                        <a:t> </a:t>
                      </a:r>
                      <a:r>
                        <a:rPr lang="en-US" sz="1800" dirty="0" err="1">
                          <a:effectLst/>
                        </a:rPr>
                        <a:t>uno</a:t>
                      </a:r>
                      <a:r>
                        <a:rPr lang="en-US" sz="1800" dirty="0">
                          <a:effectLst/>
                        </a:rPr>
                        <a:t> o </a:t>
                      </a:r>
                      <a:r>
                        <a:rPr lang="en-US" sz="1800" dirty="0" err="1">
                          <a:effectLst/>
                        </a:rPr>
                        <a:t>más</a:t>
                      </a:r>
                      <a:r>
                        <a:rPr lang="en-US" sz="1800" dirty="0">
                          <a:effectLst/>
                        </a:rPr>
                        <a:t> </a:t>
                      </a:r>
                      <a:r>
                        <a:rPr lang="en-US" sz="1800" dirty="0" err="1">
                          <a:effectLst/>
                        </a:rPr>
                        <a:t>ShellContent</a:t>
                      </a:r>
                      <a:r>
                        <a:rPr lang="en-US" sz="1800" dirty="0">
                          <a:effectLst/>
                        </a:rPr>
                        <a:t>. </a:t>
                      </a:r>
                      <a:r>
                        <a:rPr lang="en-US" sz="1800" dirty="0" err="1">
                          <a:effectLst/>
                        </a:rPr>
                        <a:t>Varios</a:t>
                      </a:r>
                      <a:r>
                        <a:rPr lang="en-US" sz="1800" dirty="0">
                          <a:effectLst/>
                        </a:rPr>
                        <a:t> </a:t>
                      </a:r>
                      <a:r>
                        <a:rPr lang="en-US" sz="1800" dirty="0" err="1">
                          <a:effectLst/>
                        </a:rPr>
                        <a:t>ShellContent</a:t>
                      </a:r>
                      <a:r>
                        <a:rPr lang="en-US" sz="1800" dirty="0">
                          <a:effectLst/>
                        </a:rPr>
                        <a:t> son </a:t>
                      </a:r>
                      <a:r>
                        <a:rPr lang="en-US" sz="1800" dirty="0" err="1">
                          <a:effectLst/>
                        </a:rPr>
                        <a:t>navegables</a:t>
                      </a:r>
                      <a:r>
                        <a:rPr lang="en-US" sz="1800" dirty="0">
                          <a:effectLst/>
                        </a:rPr>
                        <a:t> por </a:t>
                      </a:r>
                      <a:r>
                        <a:rPr lang="en-US" sz="1800" dirty="0" err="1">
                          <a:effectLst/>
                        </a:rPr>
                        <a:t>pestañas</a:t>
                      </a:r>
                      <a:r>
                        <a:rPr lang="en-US" sz="1800" dirty="0">
                          <a:effectLst/>
                        </a:rPr>
                        <a:t> </a:t>
                      </a:r>
                      <a:r>
                        <a:rPr lang="en-US" sz="1800" dirty="0" err="1">
                          <a:effectLst/>
                        </a:rPr>
                        <a:t>en</a:t>
                      </a:r>
                      <a:r>
                        <a:rPr lang="en-US" sz="1800" dirty="0">
                          <a:effectLst/>
                        </a:rPr>
                        <a:t> la </a:t>
                      </a:r>
                      <a:r>
                        <a:rPr lang="en-US" sz="1800" dirty="0" err="1">
                          <a:effectLst/>
                        </a:rPr>
                        <a:t>parte</a:t>
                      </a:r>
                      <a:r>
                        <a:rPr lang="en-US" sz="1800" dirty="0">
                          <a:effectLst/>
                        </a:rPr>
                        <a:t> superior.</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23204964"/>
                  </a:ext>
                </a:extLst>
              </a:tr>
              <a:tr h="821687">
                <a:tc>
                  <a:txBody>
                    <a:bodyPr/>
                    <a:lstStyle/>
                    <a:p>
                      <a:pPr>
                        <a:lnSpc>
                          <a:spcPct val="115000"/>
                        </a:lnSpc>
                        <a:spcAft>
                          <a:spcPts val="0"/>
                        </a:spcAft>
                      </a:pPr>
                      <a:r>
                        <a:rPr lang="en-US" sz="1800">
                          <a:effectLst/>
                        </a:rPr>
                        <a:t>ShellContent</a:t>
                      </a:r>
                      <a:endParaRPr lang="es-E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800" dirty="0">
                          <a:effectLst/>
                        </a:rPr>
                        <a:t>Las </a:t>
                      </a:r>
                      <a:r>
                        <a:rPr lang="en-US" sz="1800" dirty="0" err="1">
                          <a:effectLst/>
                        </a:rPr>
                        <a:t>ContentPages</a:t>
                      </a:r>
                      <a:r>
                        <a:rPr lang="en-US" sz="1800" dirty="0">
                          <a:effectLst/>
                        </a:rPr>
                        <a:t> de </a:t>
                      </a:r>
                      <a:r>
                        <a:rPr lang="en-US" sz="1800" dirty="0" err="1">
                          <a:effectLst/>
                        </a:rPr>
                        <a:t>tu</a:t>
                      </a:r>
                      <a:r>
                        <a:rPr lang="en-US" sz="1800" dirty="0">
                          <a:effectLst/>
                        </a:rPr>
                        <a:t> </a:t>
                      </a:r>
                      <a:r>
                        <a:rPr lang="en-US" sz="1800" dirty="0" err="1">
                          <a:effectLst/>
                        </a:rPr>
                        <a:t>aplicación</a:t>
                      </a:r>
                      <a:r>
                        <a:rPr lang="en-US" sz="1800" dirty="0">
                          <a:effectLst/>
                        </a:rPr>
                        <a:t>.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18786810"/>
                  </a:ext>
                </a:extLst>
              </a:tr>
            </a:tbl>
          </a:graphicData>
        </a:graphic>
      </p:graphicFrame>
    </p:spTree>
    <p:extLst>
      <p:ext uri="{BB962C8B-B14F-4D97-AF65-F5344CB8AC3E}">
        <p14:creationId xmlns:p14="http://schemas.microsoft.com/office/powerpoint/2010/main" val="389620859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B674A-BAD1-EA4E-9736-CAB093CB3801}"/>
              </a:ext>
            </a:extLst>
          </p:cNvPr>
          <p:cNvSpPr>
            <a:spLocks noGrp="1"/>
          </p:cNvSpPr>
          <p:nvPr>
            <p:ph type="title"/>
          </p:nvPr>
        </p:nvSpPr>
        <p:spPr>
          <a:xfrm>
            <a:off x="311700" y="43488"/>
            <a:ext cx="8520600" cy="572700"/>
          </a:xfrm>
        </p:spPr>
        <p:txBody>
          <a:bodyPr/>
          <a:lstStyle/>
          <a:p>
            <a:r>
              <a:rPr lang="en-US" sz="3000" dirty="0"/>
              <a:t>Dos </a:t>
            </a:r>
            <a:r>
              <a:rPr lang="en-US" sz="3000" dirty="0" err="1"/>
              <a:t>páginas</a:t>
            </a:r>
            <a:r>
              <a:rPr lang="en-US" sz="3000" dirty="0"/>
              <a:t> con </a:t>
            </a:r>
            <a:r>
              <a:rPr lang="en-US" sz="3000" dirty="0" err="1"/>
              <a:t>pestañas</a:t>
            </a:r>
            <a:r>
              <a:rPr lang="en-US" sz="3000" dirty="0"/>
              <a:t> </a:t>
            </a:r>
            <a:r>
              <a:rPr lang="en-US" sz="3000" dirty="0" err="1"/>
              <a:t>en</a:t>
            </a:r>
            <a:r>
              <a:rPr lang="en-US" sz="3000" dirty="0"/>
              <a:t> la </a:t>
            </a:r>
            <a:r>
              <a:rPr lang="en-US" sz="3000" dirty="0" err="1"/>
              <a:t>parte</a:t>
            </a:r>
            <a:r>
              <a:rPr lang="en-US" sz="3000" dirty="0"/>
              <a:t> inferior</a:t>
            </a:r>
          </a:p>
        </p:txBody>
      </p:sp>
      <p:pic>
        <p:nvPicPr>
          <p:cNvPr id="5" name="Picture 4">
            <a:extLst>
              <a:ext uri="{FF2B5EF4-FFF2-40B4-BE49-F238E27FC236}">
                <a16:creationId xmlns:a16="http://schemas.microsoft.com/office/drawing/2014/main" id="{5D66C05F-4B34-DE49-BFCF-9BDC1B6E87E7}"/>
              </a:ext>
            </a:extLst>
          </p:cNvPr>
          <p:cNvPicPr>
            <a:picLocks noChangeAspect="1"/>
          </p:cNvPicPr>
          <p:nvPr/>
        </p:nvPicPr>
        <p:blipFill>
          <a:blip r:embed="rId2"/>
          <a:stretch>
            <a:fillRect/>
          </a:stretch>
        </p:blipFill>
        <p:spPr>
          <a:xfrm>
            <a:off x="6767493" y="611110"/>
            <a:ext cx="2020978" cy="3694190"/>
          </a:xfrm>
          <a:prstGeom prst="rect">
            <a:avLst/>
          </a:prstGeom>
        </p:spPr>
      </p:pic>
      <p:pic>
        <p:nvPicPr>
          <p:cNvPr id="6" name="Picture 5">
            <a:extLst>
              <a:ext uri="{FF2B5EF4-FFF2-40B4-BE49-F238E27FC236}">
                <a16:creationId xmlns:a16="http://schemas.microsoft.com/office/drawing/2014/main" id="{4CD8F2A0-C96A-0345-94A7-C9A75D1CA7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034" y="891880"/>
            <a:ext cx="6229911" cy="3413420"/>
          </a:xfrm>
          <a:prstGeom prst="rect">
            <a:avLst/>
          </a:prstGeom>
        </p:spPr>
      </p:pic>
    </p:spTree>
    <p:extLst>
      <p:ext uri="{BB962C8B-B14F-4D97-AF65-F5344CB8AC3E}">
        <p14:creationId xmlns:p14="http://schemas.microsoft.com/office/powerpoint/2010/main" val="15894801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BDEA453E-DB43-4252-9F8A-8F68D54FC15F}"/>
              </a:ext>
            </a:extLst>
          </p:cNvPr>
          <p:cNvSpPr>
            <a:spLocks noGrp="1"/>
          </p:cNvSpPr>
          <p:nvPr>
            <p:ph type="title"/>
          </p:nvPr>
        </p:nvSpPr>
        <p:spPr/>
        <p:txBody>
          <a:bodyPr/>
          <a:lstStyle/>
          <a:p>
            <a:r>
              <a:rPr lang="es-ES" dirty="0"/>
              <a:t>Sponsors</a:t>
            </a:r>
          </a:p>
        </p:txBody>
      </p:sp>
      <p:sp>
        <p:nvSpPr>
          <p:cNvPr id="11" name="Marcador de texto 10">
            <a:extLst>
              <a:ext uri="{FF2B5EF4-FFF2-40B4-BE49-F238E27FC236}">
                <a16:creationId xmlns:a16="http://schemas.microsoft.com/office/drawing/2014/main" id="{04FBB3B4-B959-4552-BDAA-BA17D4CEC2E6}"/>
              </a:ext>
            </a:extLst>
          </p:cNvPr>
          <p:cNvSpPr>
            <a:spLocks noGrp="1"/>
          </p:cNvSpPr>
          <p:nvPr>
            <p:ph type="body" sz="quarter" idx="17"/>
          </p:nvPr>
        </p:nvSpPr>
        <p:spPr/>
        <p:txBody>
          <a:bodyPr/>
          <a:lstStyle/>
          <a:p>
            <a:r>
              <a:rPr lang="es-ES" dirty="0"/>
              <a:t>Sin ellos no sería posible el evento!</a:t>
            </a:r>
          </a:p>
        </p:txBody>
      </p:sp>
      <p:pic>
        <p:nvPicPr>
          <p:cNvPr id="14" name="Imagen 13">
            <a:extLst>
              <a:ext uri="{FF2B5EF4-FFF2-40B4-BE49-F238E27FC236}">
                <a16:creationId xmlns:a16="http://schemas.microsoft.com/office/drawing/2014/main" id="{67B3E87C-478B-447E-B497-A69E699FE853}"/>
              </a:ext>
            </a:extLst>
          </p:cNvPr>
          <p:cNvPicPr>
            <a:picLocks noChangeAspect="1"/>
          </p:cNvPicPr>
          <p:nvPr/>
        </p:nvPicPr>
        <p:blipFill>
          <a:blip r:embed="rId2"/>
          <a:stretch>
            <a:fillRect/>
          </a:stretch>
        </p:blipFill>
        <p:spPr>
          <a:xfrm>
            <a:off x="5929313" y="0"/>
            <a:ext cx="3214687" cy="5143500"/>
          </a:xfrm>
          <a:prstGeom prst="rect">
            <a:avLst/>
          </a:prstGeom>
        </p:spPr>
      </p:pic>
      <p:pic>
        <p:nvPicPr>
          <p:cNvPr id="16" name="Imagen 15">
            <a:extLst>
              <a:ext uri="{FF2B5EF4-FFF2-40B4-BE49-F238E27FC236}">
                <a16:creationId xmlns:a16="http://schemas.microsoft.com/office/drawing/2014/main" id="{8EA13F61-27E7-4F07-A7D3-E766BF787730}"/>
              </a:ext>
            </a:extLst>
          </p:cNvPr>
          <p:cNvPicPr>
            <a:picLocks noChangeAspect="1"/>
          </p:cNvPicPr>
          <p:nvPr/>
        </p:nvPicPr>
        <p:blipFill>
          <a:blip r:embed="rId3"/>
          <a:stretch>
            <a:fillRect/>
          </a:stretch>
        </p:blipFill>
        <p:spPr>
          <a:xfrm>
            <a:off x="457200" y="1284078"/>
            <a:ext cx="2343150" cy="781050"/>
          </a:xfrm>
          <a:prstGeom prst="rect">
            <a:avLst/>
          </a:prstGeom>
        </p:spPr>
      </p:pic>
      <p:pic>
        <p:nvPicPr>
          <p:cNvPr id="18" name="Imagen 17">
            <a:extLst>
              <a:ext uri="{FF2B5EF4-FFF2-40B4-BE49-F238E27FC236}">
                <a16:creationId xmlns:a16="http://schemas.microsoft.com/office/drawing/2014/main" id="{019DF875-2A14-467D-9ED6-3DF6440487C1}"/>
              </a:ext>
            </a:extLst>
          </p:cNvPr>
          <p:cNvPicPr>
            <a:picLocks noChangeAspect="1"/>
          </p:cNvPicPr>
          <p:nvPr/>
        </p:nvPicPr>
        <p:blipFill>
          <a:blip r:embed="rId4"/>
          <a:stretch>
            <a:fillRect/>
          </a:stretch>
        </p:blipFill>
        <p:spPr>
          <a:xfrm>
            <a:off x="3395841" y="1345990"/>
            <a:ext cx="1800225" cy="657225"/>
          </a:xfrm>
          <a:prstGeom prst="rect">
            <a:avLst/>
          </a:prstGeom>
        </p:spPr>
      </p:pic>
      <p:pic>
        <p:nvPicPr>
          <p:cNvPr id="20" name="Imagen 19">
            <a:extLst>
              <a:ext uri="{FF2B5EF4-FFF2-40B4-BE49-F238E27FC236}">
                <a16:creationId xmlns:a16="http://schemas.microsoft.com/office/drawing/2014/main" id="{B1FC0C32-2B07-4FCF-A1DA-A64C30B58010}"/>
              </a:ext>
            </a:extLst>
          </p:cNvPr>
          <p:cNvPicPr>
            <a:picLocks noChangeAspect="1"/>
          </p:cNvPicPr>
          <p:nvPr/>
        </p:nvPicPr>
        <p:blipFill>
          <a:blip r:embed="rId5"/>
          <a:stretch>
            <a:fillRect/>
          </a:stretch>
        </p:blipFill>
        <p:spPr>
          <a:xfrm>
            <a:off x="457200" y="2230026"/>
            <a:ext cx="2209800" cy="523875"/>
          </a:xfrm>
          <a:prstGeom prst="rect">
            <a:avLst/>
          </a:prstGeom>
        </p:spPr>
      </p:pic>
      <p:pic>
        <p:nvPicPr>
          <p:cNvPr id="22" name="Imagen 21">
            <a:extLst>
              <a:ext uri="{FF2B5EF4-FFF2-40B4-BE49-F238E27FC236}">
                <a16:creationId xmlns:a16="http://schemas.microsoft.com/office/drawing/2014/main" id="{D318CD70-69FC-4D1B-857F-EBFB348BDE38}"/>
              </a:ext>
            </a:extLst>
          </p:cNvPr>
          <p:cNvPicPr>
            <a:picLocks noChangeAspect="1"/>
          </p:cNvPicPr>
          <p:nvPr/>
        </p:nvPicPr>
        <p:blipFill>
          <a:blip r:embed="rId6"/>
          <a:stretch>
            <a:fillRect/>
          </a:stretch>
        </p:blipFill>
        <p:spPr>
          <a:xfrm>
            <a:off x="447675" y="2984470"/>
            <a:ext cx="2219325" cy="485775"/>
          </a:xfrm>
          <a:prstGeom prst="rect">
            <a:avLst/>
          </a:prstGeom>
        </p:spPr>
      </p:pic>
      <p:pic>
        <p:nvPicPr>
          <p:cNvPr id="24" name="Imagen 23">
            <a:extLst>
              <a:ext uri="{FF2B5EF4-FFF2-40B4-BE49-F238E27FC236}">
                <a16:creationId xmlns:a16="http://schemas.microsoft.com/office/drawing/2014/main" id="{BCD53166-230C-45DF-94B3-740B6209B00D}"/>
              </a:ext>
            </a:extLst>
          </p:cNvPr>
          <p:cNvPicPr>
            <a:picLocks noChangeAspect="1"/>
          </p:cNvPicPr>
          <p:nvPr/>
        </p:nvPicPr>
        <p:blipFill>
          <a:blip r:embed="rId7"/>
          <a:stretch>
            <a:fillRect/>
          </a:stretch>
        </p:blipFill>
        <p:spPr>
          <a:xfrm>
            <a:off x="3214688" y="2242638"/>
            <a:ext cx="2268477" cy="717970"/>
          </a:xfrm>
          <a:prstGeom prst="rect">
            <a:avLst/>
          </a:prstGeom>
        </p:spPr>
      </p:pic>
      <p:pic>
        <p:nvPicPr>
          <p:cNvPr id="26" name="Imagen 25">
            <a:extLst>
              <a:ext uri="{FF2B5EF4-FFF2-40B4-BE49-F238E27FC236}">
                <a16:creationId xmlns:a16="http://schemas.microsoft.com/office/drawing/2014/main" id="{A548D934-BC7E-48B2-B942-E5FF66E53EB8}"/>
              </a:ext>
            </a:extLst>
          </p:cNvPr>
          <p:cNvPicPr>
            <a:picLocks noChangeAspect="1"/>
          </p:cNvPicPr>
          <p:nvPr/>
        </p:nvPicPr>
        <p:blipFill>
          <a:blip r:embed="rId8"/>
          <a:stretch>
            <a:fillRect/>
          </a:stretch>
        </p:blipFill>
        <p:spPr>
          <a:xfrm>
            <a:off x="1932437" y="4160318"/>
            <a:ext cx="1172049" cy="667020"/>
          </a:xfrm>
          <a:prstGeom prst="rect">
            <a:avLst/>
          </a:prstGeom>
        </p:spPr>
      </p:pic>
      <p:pic>
        <p:nvPicPr>
          <p:cNvPr id="28" name="Imagen 27">
            <a:extLst>
              <a:ext uri="{FF2B5EF4-FFF2-40B4-BE49-F238E27FC236}">
                <a16:creationId xmlns:a16="http://schemas.microsoft.com/office/drawing/2014/main" id="{87BB5362-34BB-44CB-B7AE-2B565276E530}"/>
              </a:ext>
            </a:extLst>
          </p:cNvPr>
          <p:cNvPicPr>
            <a:picLocks noChangeAspect="1"/>
          </p:cNvPicPr>
          <p:nvPr/>
        </p:nvPicPr>
        <p:blipFill>
          <a:blip r:embed="rId9"/>
          <a:stretch>
            <a:fillRect/>
          </a:stretch>
        </p:blipFill>
        <p:spPr>
          <a:xfrm>
            <a:off x="445672" y="3686975"/>
            <a:ext cx="1004033" cy="1004033"/>
          </a:xfrm>
          <a:prstGeom prst="rect">
            <a:avLst/>
          </a:prstGeom>
        </p:spPr>
      </p:pic>
      <p:pic>
        <p:nvPicPr>
          <p:cNvPr id="30" name="Imagen 29">
            <a:extLst>
              <a:ext uri="{FF2B5EF4-FFF2-40B4-BE49-F238E27FC236}">
                <a16:creationId xmlns:a16="http://schemas.microsoft.com/office/drawing/2014/main" id="{70717D7D-F6DD-4919-89B4-F87D6C067942}"/>
              </a:ext>
            </a:extLst>
          </p:cNvPr>
          <p:cNvPicPr>
            <a:picLocks noChangeAspect="1"/>
          </p:cNvPicPr>
          <p:nvPr/>
        </p:nvPicPr>
        <p:blipFill>
          <a:blip r:embed="rId10"/>
          <a:stretch>
            <a:fillRect/>
          </a:stretch>
        </p:blipFill>
        <p:spPr>
          <a:xfrm>
            <a:off x="3042275" y="2883822"/>
            <a:ext cx="2614790" cy="635312"/>
          </a:xfrm>
          <a:prstGeom prst="rect">
            <a:avLst/>
          </a:prstGeom>
        </p:spPr>
      </p:pic>
      <p:pic>
        <p:nvPicPr>
          <p:cNvPr id="32" name="Imagen 31">
            <a:extLst>
              <a:ext uri="{FF2B5EF4-FFF2-40B4-BE49-F238E27FC236}">
                <a16:creationId xmlns:a16="http://schemas.microsoft.com/office/drawing/2014/main" id="{0B21E7C5-354D-41B7-A97F-39D160643A6D}"/>
              </a:ext>
            </a:extLst>
          </p:cNvPr>
          <p:cNvPicPr>
            <a:picLocks noChangeAspect="1"/>
          </p:cNvPicPr>
          <p:nvPr/>
        </p:nvPicPr>
        <p:blipFill>
          <a:blip r:embed="rId11"/>
          <a:stretch>
            <a:fillRect/>
          </a:stretch>
        </p:blipFill>
        <p:spPr>
          <a:xfrm>
            <a:off x="3364135" y="3504515"/>
            <a:ext cx="1930429" cy="803987"/>
          </a:xfrm>
          <a:prstGeom prst="rect">
            <a:avLst/>
          </a:prstGeom>
        </p:spPr>
      </p:pic>
    </p:spTree>
    <p:extLst>
      <p:ext uri="{BB962C8B-B14F-4D97-AF65-F5344CB8AC3E}">
        <p14:creationId xmlns:p14="http://schemas.microsoft.com/office/powerpoint/2010/main" val="3019238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4AF14-FFB1-F548-ACC4-EB2223B6E34C}"/>
              </a:ext>
            </a:extLst>
          </p:cNvPr>
          <p:cNvSpPr>
            <a:spLocks noGrp="1"/>
          </p:cNvSpPr>
          <p:nvPr>
            <p:ph type="title"/>
          </p:nvPr>
        </p:nvSpPr>
        <p:spPr>
          <a:xfrm>
            <a:off x="165051" y="289754"/>
            <a:ext cx="8520600" cy="572700"/>
          </a:xfrm>
        </p:spPr>
        <p:txBody>
          <a:bodyPr/>
          <a:lstStyle/>
          <a:p>
            <a:r>
              <a:rPr lang="en-US" dirty="0"/>
              <a:t>Más que un </a:t>
            </a:r>
            <a:r>
              <a:rPr lang="en-US" dirty="0" err="1"/>
              <a:t>ShellContent</a:t>
            </a:r>
            <a:endParaRPr lang="en-US" dirty="0"/>
          </a:p>
        </p:txBody>
      </p:sp>
      <p:pic>
        <p:nvPicPr>
          <p:cNvPr id="6" name="Picture 5">
            <a:extLst>
              <a:ext uri="{FF2B5EF4-FFF2-40B4-BE49-F238E27FC236}">
                <a16:creationId xmlns:a16="http://schemas.microsoft.com/office/drawing/2014/main" id="{29C6317F-41E3-0747-9146-CF0EB470F3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31" y="891882"/>
            <a:ext cx="5413208" cy="3716762"/>
          </a:xfrm>
          <a:prstGeom prst="rect">
            <a:avLst/>
          </a:prstGeom>
        </p:spPr>
      </p:pic>
      <p:pic>
        <p:nvPicPr>
          <p:cNvPr id="5" name="Picture 4">
            <a:extLst>
              <a:ext uri="{FF2B5EF4-FFF2-40B4-BE49-F238E27FC236}">
                <a16:creationId xmlns:a16="http://schemas.microsoft.com/office/drawing/2014/main" id="{3054D3E2-183E-0D4E-88F8-ACCDCEF3FA62}"/>
              </a:ext>
            </a:extLst>
          </p:cNvPr>
          <p:cNvPicPr>
            <a:picLocks noChangeAspect="1"/>
          </p:cNvPicPr>
          <p:nvPr/>
        </p:nvPicPr>
        <p:blipFill>
          <a:blip r:embed="rId3"/>
          <a:stretch>
            <a:fillRect/>
          </a:stretch>
        </p:blipFill>
        <p:spPr>
          <a:xfrm>
            <a:off x="6701213" y="396582"/>
            <a:ext cx="2096653" cy="3832519"/>
          </a:xfrm>
          <a:prstGeom prst="rect">
            <a:avLst/>
          </a:prstGeom>
        </p:spPr>
      </p:pic>
    </p:spTree>
    <p:extLst>
      <p:ext uri="{BB962C8B-B14F-4D97-AF65-F5344CB8AC3E}">
        <p14:creationId xmlns:p14="http://schemas.microsoft.com/office/powerpoint/2010/main" val="224017384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93DF8D5-2DA3-684E-84EA-3A1168472BB3}"/>
              </a:ext>
            </a:extLst>
          </p:cNvPr>
          <p:cNvSpPr/>
          <p:nvPr/>
        </p:nvSpPr>
        <p:spPr bwMode="auto">
          <a:xfrm>
            <a:off x="-97972" y="-80158"/>
            <a:ext cx="9627920" cy="7036130"/>
          </a:xfrm>
          <a:prstGeom prst="rect">
            <a:avLst/>
          </a:prstGeom>
          <a:solidFill>
            <a:srgbClr val="F2F2F2"/>
          </a:solidFill>
          <a:ln>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23ACBAD2-77A0-E84E-9183-A346C873D015}"/>
              </a:ext>
            </a:extLst>
          </p:cNvPr>
          <p:cNvPicPr>
            <a:picLocks noChangeAspect="1"/>
          </p:cNvPicPr>
          <p:nvPr/>
        </p:nvPicPr>
        <p:blipFill>
          <a:blip r:embed="rId2"/>
          <a:stretch>
            <a:fillRect/>
          </a:stretch>
        </p:blipFill>
        <p:spPr>
          <a:xfrm>
            <a:off x="-10167" y="-80158"/>
            <a:ext cx="9452310" cy="5321300"/>
          </a:xfrm>
          <a:prstGeom prst="rect">
            <a:avLst/>
          </a:prstGeom>
        </p:spPr>
      </p:pic>
    </p:spTree>
    <p:extLst>
      <p:ext uri="{BB962C8B-B14F-4D97-AF65-F5344CB8AC3E}">
        <p14:creationId xmlns:p14="http://schemas.microsoft.com/office/powerpoint/2010/main" val="427478651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7BFF29-93A5-445E-B15C-E5780A68F560}"/>
              </a:ext>
            </a:extLst>
          </p:cNvPr>
          <p:cNvSpPr>
            <a:spLocks noGrp="1"/>
          </p:cNvSpPr>
          <p:nvPr>
            <p:ph type="title"/>
          </p:nvPr>
        </p:nvSpPr>
        <p:spPr/>
        <p:txBody>
          <a:bodyPr/>
          <a:lstStyle/>
          <a:p>
            <a:r>
              <a:rPr lang="es-ES" dirty="0" err="1"/>
              <a:t>Flyout</a:t>
            </a:r>
            <a:endParaRPr lang="es-ES" dirty="0"/>
          </a:p>
        </p:txBody>
      </p:sp>
      <p:sp>
        <p:nvSpPr>
          <p:cNvPr id="3" name="Marcador de texto 2">
            <a:extLst>
              <a:ext uri="{FF2B5EF4-FFF2-40B4-BE49-F238E27FC236}">
                <a16:creationId xmlns:a16="http://schemas.microsoft.com/office/drawing/2014/main" id="{97C95C39-955F-4B0B-962A-8B839E1F20B3}"/>
              </a:ext>
            </a:extLst>
          </p:cNvPr>
          <p:cNvSpPr>
            <a:spLocks noGrp="1"/>
          </p:cNvSpPr>
          <p:nvPr>
            <p:ph type="body" sz="quarter" idx="10"/>
          </p:nvPr>
        </p:nvSpPr>
        <p:spPr>
          <a:xfrm>
            <a:off x="439793" y="1075778"/>
            <a:ext cx="8263890" cy="3321520"/>
          </a:xfrm>
        </p:spPr>
        <p:txBody>
          <a:bodyPr/>
          <a:lstStyle/>
          <a:p>
            <a:r>
              <a:rPr lang="es-ES" dirty="0"/>
              <a:t>Podemos seguir creando </a:t>
            </a:r>
            <a:r>
              <a:rPr lang="es-ES" dirty="0" err="1"/>
              <a:t>menus</a:t>
            </a:r>
            <a:r>
              <a:rPr lang="es-ES" dirty="0"/>
              <a:t> laterales deslizantes, ahora de una forma más sencilla, utilizando </a:t>
            </a:r>
            <a:r>
              <a:rPr lang="es-ES" b="1" dirty="0" err="1"/>
              <a:t>Flyout</a:t>
            </a:r>
            <a:r>
              <a:rPr lang="es-ES" dirty="0"/>
              <a:t>.</a:t>
            </a:r>
          </a:p>
          <a:p>
            <a:r>
              <a:rPr lang="es-ES" dirty="0"/>
              <a:t>Las claves para crear el menú son:</a:t>
            </a:r>
          </a:p>
          <a:p>
            <a:pPr marL="285750" indent="-285750">
              <a:buFont typeface="Arial" panose="020B0604020202020204" pitchFamily="34" charset="0"/>
              <a:buChar char="•"/>
            </a:pPr>
            <a:r>
              <a:rPr lang="es-ES" dirty="0" err="1"/>
              <a:t>FlyoutHeader</a:t>
            </a:r>
            <a:r>
              <a:rPr lang="es-ES" dirty="0"/>
              <a:t>: Permite añadir cualquier contenido en la parte superior del menú.</a:t>
            </a:r>
          </a:p>
          <a:p>
            <a:pPr marL="285750" indent="-285750">
              <a:buFont typeface="Arial" panose="020B0604020202020204" pitchFamily="34" charset="0"/>
              <a:buChar char="•"/>
            </a:pPr>
            <a:r>
              <a:rPr lang="es-ES" dirty="0" err="1"/>
              <a:t>MenuItems</a:t>
            </a:r>
            <a:r>
              <a:rPr lang="es-ES" dirty="0"/>
              <a:t>: Los elementos del menú desplegable se rellenan automáticamente con </a:t>
            </a:r>
            <a:r>
              <a:rPr lang="es-ES" dirty="0" err="1"/>
              <a:t>ShellItems</a:t>
            </a:r>
            <a:r>
              <a:rPr lang="es-ES" dirty="0"/>
              <a:t> para poder navegar por las diferentes áreas de la aplicación.</a:t>
            </a:r>
          </a:p>
        </p:txBody>
      </p:sp>
    </p:spTree>
    <p:extLst>
      <p:ext uri="{BB962C8B-B14F-4D97-AF65-F5344CB8AC3E}">
        <p14:creationId xmlns:p14="http://schemas.microsoft.com/office/powerpoint/2010/main" val="180857855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7BFF29-93A5-445E-B15C-E5780A68F560}"/>
              </a:ext>
            </a:extLst>
          </p:cNvPr>
          <p:cNvSpPr>
            <a:spLocks noGrp="1"/>
          </p:cNvSpPr>
          <p:nvPr>
            <p:ph type="title"/>
          </p:nvPr>
        </p:nvSpPr>
        <p:spPr/>
        <p:txBody>
          <a:bodyPr/>
          <a:lstStyle/>
          <a:p>
            <a:r>
              <a:rPr lang="es-ES" dirty="0" err="1"/>
              <a:t>Flyout</a:t>
            </a:r>
            <a:endParaRPr lang="es-ES" dirty="0"/>
          </a:p>
        </p:txBody>
      </p:sp>
      <p:sp>
        <p:nvSpPr>
          <p:cNvPr id="3" name="Marcador de texto 2">
            <a:extLst>
              <a:ext uri="{FF2B5EF4-FFF2-40B4-BE49-F238E27FC236}">
                <a16:creationId xmlns:a16="http://schemas.microsoft.com/office/drawing/2014/main" id="{97C95C39-955F-4B0B-962A-8B839E1F20B3}"/>
              </a:ext>
            </a:extLst>
          </p:cNvPr>
          <p:cNvSpPr>
            <a:spLocks noGrp="1"/>
          </p:cNvSpPr>
          <p:nvPr>
            <p:ph type="body" sz="quarter" idx="10"/>
          </p:nvPr>
        </p:nvSpPr>
        <p:spPr>
          <a:xfrm>
            <a:off x="3812875" y="1075778"/>
            <a:ext cx="4890808" cy="2068869"/>
          </a:xfrm>
        </p:spPr>
        <p:txBody>
          <a:bodyPr/>
          <a:lstStyle/>
          <a:p>
            <a:r>
              <a:rPr lang="es-ES" dirty="0"/>
              <a:t>Podemos personalizar el comportamiento de la cabecera gracias a la propiedad </a:t>
            </a:r>
            <a:r>
              <a:rPr lang="es-ES" dirty="0" err="1"/>
              <a:t>FlyoutHeaderBehavior</a:t>
            </a:r>
            <a:r>
              <a:rPr lang="es-ES" dirty="0"/>
              <a:t>. Podemos anclar el contenido para que haga </a:t>
            </a:r>
            <a:r>
              <a:rPr lang="es-ES" dirty="0" err="1"/>
              <a:t>scroll</a:t>
            </a:r>
            <a:r>
              <a:rPr lang="es-ES" dirty="0"/>
              <a:t> con el resto de </a:t>
            </a:r>
            <a:r>
              <a:rPr lang="es-ES" dirty="0" err="1"/>
              <a:t>menuitems</a:t>
            </a:r>
            <a:r>
              <a:rPr lang="es-ES" dirty="0"/>
              <a:t>; se queda fija sin hacer </a:t>
            </a:r>
            <a:r>
              <a:rPr lang="es-ES" dirty="0" err="1"/>
              <a:t>scroll</a:t>
            </a:r>
            <a:r>
              <a:rPr lang="es-ES" dirty="0"/>
              <a:t> o bien, hacer un efecto de Parallax.</a:t>
            </a:r>
          </a:p>
        </p:txBody>
      </p:sp>
      <p:sp>
        <p:nvSpPr>
          <p:cNvPr id="4" name="Rectángulo 3">
            <a:extLst>
              <a:ext uri="{FF2B5EF4-FFF2-40B4-BE49-F238E27FC236}">
                <a16:creationId xmlns:a16="http://schemas.microsoft.com/office/drawing/2014/main" id="{F0246EE5-CCF1-4D03-8333-4D3D06FD0207}"/>
              </a:ext>
            </a:extLst>
          </p:cNvPr>
          <p:cNvSpPr/>
          <p:nvPr/>
        </p:nvSpPr>
        <p:spPr>
          <a:xfrm>
            <a:off x="440317" y="1306875"/>
            <a:ext cx="3113766" cy="738664"/>
          </a:xfrm>
          <a:prstGeom prst="rect">
            <a:avLst/>
          </a:prstGeom>
        </p:spPr>
        <p:txBody>
          <a:bodyPr wrap="square">
            <a:spAutoFit/>
          </a:bodyPr>
          <a:lstStyle/>
          <a:p>
            <a:r>
              <a:rPr lang="en-US" dirty="0" err="1">
                <a:solidFill>
                  <a:srgbClr val="A31515"/>
                </a:solidFill>
                <a:latin typeface="Consolas" panose="020B0609020204030204" pitchFamily="49" charset="0"/>
                <a:ea typeface="Calibri" panose="020F0502020204030204" pitchFamily="34" charset="0"/>
                <a:cs typeface="Consolas" panose="020B0609020204030204" pitchFamily="49" charset="0"/>
              </a:rPr>
              <a:t>Shell.FlyoutHeader</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br>
              <a:rPr lang="en-US" dirty="0">
                <a:latin typeface="Consolas" panose="020B0609020204030204" pitchFamily="49" charset="0"/>
                <a:ea typeface="Calibri" panose="020F0502020204030204" pitchFamily="34" charset="0"/>
                <a:cs typeface="Consolas" panose="020B0609020204030204" pitchFamily="49" charset="0"/>
              </a:rPr>
            </a:br>
            <a:r>
              <a:rPr lang="en-US" dirty="0">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dirty="0" err="1">
                <a:solidFill>
                  <a:srgbClr val="A31515"/>
                </a:solidFill>
                <a:latin typeface="Consolas" panose="020B0609020204030204" pitchFamily="49" charset="0"/>
                <a:ea typeface="Calibri" panose="020F0502020204030204" pitchFamily="34" charset="0"/>
                <a:cs typeface="Consolas" panose="020B0609020204030204" pitchFamily="49" charset="0"/>
              </a:rPr>
              <a:t>local</a:t>
            </a:r>
            <a:r>
              <a:rPr lang="en-US" dirty="0" err="1">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dirty="0" err="1">
                <a:solidFill>
                  <a:srgbClr val="A31515"/>
                </a:solidFill>
                <a:latin typeface="Consolas" panose="020B0609020204030204" pitchFamily="49" charset="0"/>
                <a:ea typeface="Calibri" panose="020F0502020204030204" pitchFamily="34" charset="0"/>
                <a:cs typeface="Consolas" panose="020B0609020204030204" pitchFamily="49" charset="0"/>
              </a:rPr>
              <a:t>FlyoutHeader</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 /&gt;</a:t>
            </a:r>
            <a:br>
              <a:rPr lang="en-US" dirty="0">
                <a:latin typeface="Consolas" panose="020B0609020204030204" pitchFamily="49" charset="0"/>
                <a:ea typeface="Times New Roman" panose="02020603050405020304" pitchFamily="18" charset="0"/>
                <a:cs typeface="Consolas" panose="020B0609020204030204" pitchFamily="49" charset="0"/>
              </a:rPr>
            </a:br>
            <a:r>
              <a:rPr lang="en-US" dirty="0">
                <a:solidFill>
                  <a:srgbClr val="0000FF"/>
                </a:solidFill>
                <a:latin typeface="Consolas" panose="020B0609020204030204" pitchFamily="49" charset="0"/>
                <a:ea typeface="Times New Roman" panose="02020603050405020304" pitchFamily="18" charset="0"/>
                <a:cs typeface="Consolas" panose="020B0609020204030204" pitchFamily="49" charset="0"/>
              </a:rPr>
              <a:t>&lt;/</a:t>
            </a:r>
            <a:r>
              <a:rPr lang="en-US" dirty="0" err="1">
                <a:solidFill>
                  <a:srgbClr val="A31515"/>
                </a:solidFill>
                <a:latin typeface="Consolas" panose="020B0609020204030204" pitchFamily="49" charset="0"/>
                <a:ea typeface="Times New Roman" panose="02020603050405020304" pitchFamily="18" charset="0"/>
                <a:cs typeface="Consolas" panose="020B0609020204030204" pitchFamily="49" charset="0"/>
              </a:rPr>
              <a:t>Shell.FlyoutHeader</a:t>
            </a:r>
            <a:r>
              <a:rPr lang="en-US" dirty="0">
                <a:solidFill>
                  <a:srgbClr val="0000FF"/>
                </a:solidFill>
                <a:latin typeface="Consolas" panose="020B0609020204030204" pitchFamily="49" charset="0"/>
                <a:ea typeface="Times New Roman" panose="02020603050405020304" pitchFamily="18" charset="0"/>
                <a:cs typeface="Consolas" panose="020B0609020204030204" pitchFamily="49" charset="0"/>
              </a:rPr>
              <a:t>&gt;</a:t>
            </a:r>
            <a:endParaRPr lang="es-ES" dirty="0"/>
          </a:p>
        </p:txBody>
      </p:sp>
      <p:sp>
        <p:nvSpPr>
          <p:cNvPr id="5" name="Rectángulo 4">
            <a:extLst>
              <a:ext uri="{FF2B5EF4-FFF2-40B4-BE49-F238E27FC236}">
                <a16:creationId xmlns:a16="http://schemas.microsoft.com/office/drawing/2014/main" id="{06E189FA-2A7F-4411-AF6B-76FF8C1275C3}"/>
              </a:ext>
            </a:extLst>
          </p:cNvPr>
          <p:cNvSpPr/>
          <p:nvPr/>
        </p:nvSpPr>
        <p:spPr>
          <a:xfrm>
            <a:off x="440317" y="2414264"/>
            <a:ext cx="3519208" cy="1066510"/>
          </a:xfrm>
          <a:prstGeom prst="rect">
            <a:avLst/>
          </a:prstGeom>
        </p:spPr>
        <p:txBody>
          <a:bodyPr wrap="square">
            <a:spAutoFit/>
          </a:bodyPr>
          <a:lstStyle/>
          <a:p>
            <a:pPr>
              <a:lnSpc>
                <a:spcPct val="115000"/>
              </a:lnSpc>
            </a:pP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Shell</a:t>
            </a:r>
            <a:r>
              <a:rPr lang="en-US" dirty="0">
                <a:latin typeface="Consolas" panose="020B0609020204030204" pitchFamily="49" charset="0"/>
                <a:ea typeface="Calibri" panose="020F0502020204030204" pitchFamily="34" charset="0"/>
                <a:cs typeface="Consolas" panose="020B0609020204030204" pitchFamily="49" charset="0"/>
              </a:rPr>
              <a:t> </a:t>
            </a:r>
            <a:endParaRPr lang="es-ES" sz="18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dirty="0">
                <a:solidFill>
                  <a:srgbClr val="FF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FF0000"/>
                </a:solidFill>
                <a:latin typeface="Consolas" panose="020B0609020204030204" pitchFamily="49" charset="0"/>
                <a:ea typeface="Calibri" panose="020F0502020204030204" pitchFamily="34" charset="0"/>
                <a:cs typeface="Consolas" panose="020B0609020204030204" pitchFamily="49" charset="0"/>
              </a:rPr>
              <a:t>FlyoutHeaderBehavior</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="Fixed"</a:t>
            </a:r>
            <a:b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b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     …</a:t>
            </a:r>
            <a:b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b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s-ES" dirty="0"/>
          </a:p>
        </p:txBody>
      </p:sp>
      <p:sp>
        <p:nvSpPr>
          <p:cNvPr id="6" name="Rectángulo 5">
            <a:extLst>
              <a:ext uri="{FF2B5EF4-FFF2-40B4-BE49-F238E27FC236}">
                <a16:creationId xmlns:a16="http://schemas.microsoft.com/office/drawing/2014/main" id="{C12D3DB8-09D0-4A60-AF8C-1608E2C8AA48}"/>
              </a:ext>
            </a:extLst>
          </p:cNvPr>
          <p:cNvSpPr/>
          <p:nvPr/>
        </p:nvSpPr>
        <p:spPr>
          <a:xfrm>
            <a:off x="3873260" y="3212833"/>
            <a:ext cx="4572000" cy="1068819"/>
          </a:xfrm>
          <a:prstGeom prst="rect">
            <a:avLst/>
          </a:prstGeom>
        </p:spPr>
        <p:txBody>
          <a:bodyPr>
            <a:spAutoFit/>
          </a:bodyPr>
          <a:lstStyle/>
          <a:p>
            <a:pPr marL="342900" lvl="0" indent="-342900">
              <a:lnSpc>
                <a:spcPct val="115000"/>
              </a:lnSpc>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Default</a:t>
            </a:r>
            <a:endParaRPr lang="es-E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Scroll</a:t>
            </a:r>
            <a:endParaRPr lang="es-E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Fixed</a:t>
            </a:r>
            <a:endParaRPr lang="es-E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US" dirty="0" err="1">
                <a:latin typeface="Calibri" panose="020F0502020204030204" pitchFamily="34" charset="0"/>
                <a:ea typeface="Calibri" panose="020F0502020204030204" pitchFamily="34" charset="0"/>
                <a:cs typeface="Times New Roman" panose="02020603050405020304" pitchFamily="18" charset="0"/>
              </a:rPr>
              <a:t>CollapseOnScroll</a:t>
            </a:r>
            <a:endParaRPr lang="es-E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0192529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7BFF29-93A5-445E-B15C-E5780A68F560}"/>
              </a:ext>
            </a:extLst>
          </p:cNvPr>
          <p:cNvSpPr>
            <a:spLocks noGrp="1"/>
          </p:cNvSpPr>
          <p:nvPr>
            <p:ph type="title"/>
          </p:nvPr>
        </p:nvSpPr>
        <p:spPr/>
        <p:txBody>
          <a:bodyPr/>
          <a:lstStyle/>
          <a:p>
            <a:r>
              <a:rPr lang="es-ES" dirty="0" err="1"/>
              <a:t>Flyout</a:t>
            </a:r>
            <a:endParaRPr lang="es-ES" dirty="0"/>
          </a:p>
        </p:txBody>
      </p:sp>
      <p:sp>
        <p:nvSpPr>
          <p:cNvPr id="3" name="Marcador de texto 2">
            <a:extLst>
              <a:ext uri="{FF2B5EF4-FFF2-40B4-BE49-F238E27FC236}">
                <a16:creationId xmlns:a16="http://schemas.microsoft.com/office/drawing/2014/main" id="{97C95C39-955F-4B0B-962A-8B839E1F20B3}"/>
              </a:ext>
            </a:extLst>
          </p:cNvPr>
          <p:cNvSpPr>
            <a:spLocks noGrp="1"/>
          </p:cNvSpPr>
          <p:nvPr>
            <p:ph type="body" sz="quarter" idx="10"/>
          </p:nvPr>
        </p:nvSpPr>
        <p:spPr>
          <a:xfrm>
            <a:off x="3510951" y="1075776"/>
            <a:ext cx="3189115" cy="4085127"/>
          </a:xfrm>
        </p:spPr>
        <p:txBody>
          <a:bodyPr/>
          <a:lstStyle/>
          <a:p>
            <a:r>
              <a:rPr lang="es-ES" sz="1400" dirty="0"/>
              <a:t>Desglosando este XAML, hemos agregado </a:t>
            </a:r>
            <a:r>
              <a:rPr lang="es-ES" sz="1400" dirty="0" err="1"/>
              <a:t>HomePage</a:t>
            </a:r>
            <a:r>
              <a:rPr lang="es-ES" sz="1400" dirty="0"/>
              <a:t> a la aplicación y será el primer </a:t>
            </a:r>
            <a:r>
              <a:rPr lang="es-ES" sz="1400" dirty="0" err="1"/>
              <a:t>ContentPage</a:t>
            </a:r>
            <a:r>
              <a:rPr lang="es-ES" sz="1400" dirty="0"/>
              <a:t> en iniciarse, ya que es el primer contenido declarado en el archivo de Shell. </a:t>
            </a:r>
          </a:p>
          <a:p>
            <a:br>
              <a:rPr lang="es-ES" sz="1400" dirty="0"/>
            </a:br>
            <a:r>
              <a:rPr lang="es-ES" sz="1400" dirty="0"/>
              <a:t>Para este diseño solo necesitamos establecer un título, pero </a:t>
            </a:r>
            <a:r>
              <a:rPr lang="es-ES" sz="1400" dirty="0" err="1"/>
              <a:t>ShellItem</a:t>
            </a:r>
            <a:r>
              <a:rPr lang="es-ES" sz="1400" dirty="0"/>
              <a:t> también proporciona la propiedad </a:t>
            </a:r>
            <a:r>
              <a:rPr lang="es-ES" sz="1400" dirty="0" err="1"/>
              <a:t>FlyoutIcon</a:t>
            </a:r>
            <a:r>
              <a:rPr lang="es-ES" sz="1400" dirty="0"/>
              <a:t> donde podemos proporcionar una imagen para mostrar a la izquierda del elemento. Los íconos toman cualquier Xamarin.Forms </a:t>
            </a:r>
            <a:r>
              <a:rPr lang="es-ES" sz="1400" dirty="0" err="1"/>
              <a:t>ImageSource</a:t>
            </a:r>
            <a:r>
              <a:rPr lang="es-ES" sz="1400" dirty="0"/>
              <a:t>.</a:t>
            </a:r>
          </a:p>
        </p:txBody>
      </p:sp>
      <p:sp>
        <p:nvSpPr>
          <p:cNvPr id="5" name="Rectángulo 4">
            <a:extLst>
              <a:ext uri="{FF2B5EF4-FFF2-40B4-BE49-F238E27FC236}">
                <a16:creationId xmlns:a16="http://schemas.microsoft.com/office/drawing/2014/main" id="{6268BD2F-A0B9-4E24-BA08-E4CA30CACB0B}"/>
              </a:ext>
            </a:extLst>
          </p:cNvPr>
          <p:cNvSpPr/>
          <p:nvPr/>
        </p:nvSpPr>
        <p:spPr>
          <a:xfrm>
            <a:off x="311700" y="1204290"/>
            <a:ext cx="3501175" cy="1811843"/>
          </a:xfrm>
          <a:prstGeom prst="rect">
            <a:avLst/>
          </a:prstGeom>
        </p:spPr>
        <p:txBody>
          <a:bodyPr wrap="square">
            <a:spAutoFit/>
          </a:bodyPr>
          <a:lstStyle/>
          <a:p>
            <a:pPr>
              <a:lnSpc>
                <a:spcPct val="115000"/>
              </a:lnSpc>
            </a:pP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dirty="0" err="1">
                <a:solidFill>
                  <a:srgbClr val="A31515"/>
                </a:solidFill>
                <a:latin typeface="Consolas" panose="020B0609020204030204" pitchFamily="49" charset="0"/>
                <a:ea typeface="Calibri" panose="020F0502020204030204" pitchFamily="34" charset="0"/>
                <a:cs typeface="Consolas" panose="020B0609020204030204" pitchFamily="49" charset="0"/>
              </a:rPr>
              <a:t>ShellItem</a:t>
            </a:r>
            <a:r>
              <a:rPr lang="en-US" dirty="0">
                <a:solidFill>
                  <a:srgbClr val="FF0000"/>
                </a:solidFill>
                <a:latin typeface="Consolas" panose="020B0609020204030204" pitchFamily="49" charset="0"/>
                <a:ea typeface="Calibri" panose="020F0502020204030204" pitchFamily="34" charset="0"/>
                <a:cs typeface="Consolas" panose="020B0609020204030204" pitchFamily="49" charset="0"/>
              </a:rPr>
              <a:t> Title</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="Home"&gt;</a:t>
            </a:r>
            <a:endParaRPr lang="es-ES" sz="18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dirty="0">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dirty="0" err="1">
                <a:solidFill>
                  <a:srgbClr val="A31515"/>
                </a:solidFill>
                <a:latin typeface="Consolas" panose="020B0609020204030204" pitchFamily="49" charset="0"/>
                <a:ea typeface="Calibri" panose="020F0502020204030204" pitchFamily="34" charset="0"/>
                <a:cs typeface="Consolas" panose="020B0609020204030204" pitchFamily="49" charset="0"/>
              </a:rPr>
              <a:t>ShellSection</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s-ES" sz="18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dirty="0">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dirty="0" err="1">
                <a:solidFill>
                  <a:srgbClr val="A31515"/>
                </a:solidFill>
                <a:latin typeface="Consolas" panose="020B0609020204030204" pitchFamily="49" charset="0"/>
                <a:ea typeface="Calibri" panose="020F0502020204030204" pitchFamily="34" charset="0"/>
                <a:cs typeface="Consolas" panose="020B0609020204030204" pitchFamily="49" charset="0"/>
              </a:rPr>
              <a:t>ShellContent</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s-ES" sz="18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dirty="0">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dirty="0" err="1">
                <a:solidFill>
                  <a:srgbClr val="A31515"/>
                </a:solidFill>
                <a:latin typeface="Consolas" panose="020B0609020204030204" pitchFamily="49" charset="0"/>
                <a:ea typeface="Calibri" panose="020F0502020204030204" pitchFamily="34" charset="0"/>
                <a:cs typeface="Consolas" panose="020B0609020204030204" pitchFamily="49" charset="0"/>
              </a:rPr>
              <a:t>local</a:t>
            </a:r>
            <a:r>
              <a:rPr lang="en-US" dirty="0" err="1">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dirty="0" err="1">
                <a:solidFill>
                  <a:srgbClr val="A31515"/>
                </a:solidFill>
                <a:latin typeface="Consolas" panose="020B0609020204030204" pitchFamily="49" charset="0"/>
                <a:ea typeface="Calibri" panose="020F0502020204030204" pitchFamily="34" charset="0"/>
                <a:cs typeface="Consolas" panose="020B0609020204030204" pitchFamily="49" charset="0"/>
              </a:rPr>
              <a:t>HomePage</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 /&gt;</a:t>
            </a:r>
            <a:endParaRPr lang="es-ES" sz="18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dirty="0">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dirty="0" err="1">
                <a:solidFill>
                  <a:srgbClr val="A31515"/>
                </a:solidFill>
                <a:latin typeface="Consolas" panose="020B0609020204030204" pitchFamily="49" charset="0"/>
                <a:ea typeface="Calibri" panose="020F0502020204030204" pitchFamily="34" charset="0"/>
                <a:cs typeface="Consolas" panose="020B0609020204030204" pitchFamily="49" charset="0"/>
              </a:rPr>
              <a:t>ShellContent</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s-ES" sz="18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dirty="0">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dirty="0" err="1">
                <a:solidFill>
                  <a:srgbClr val="A31515"/>
                </a:solidFill>
                <a:latin typeface="Consolas" panose="020B0609020204030204" pitchFamily="49" charset="0"/>
                <a:ea typeface="Calibri" panose="020F0502020204030204" pitchFamily="34" charset="0"/>
                <a:cs typeface="Consolas" panose="020B0609020204030204" pitchFamily="49" charset="0"/>
              </a:rPr>
              <a:t>ShellSection</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s-ES" sz="18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dirty="0" err="1">
                <a:solidFill>
                  <a:srgbClr val="A31515"/>
                </a:solidFill>
                <a:latin typeface="Consolas" panose="020B0609020204030204" pitchFamily="49" charset="0"/>
                <a:ea typeface="Calibri" panose="020F0502020204030204" pitchFamily="34" charset="0"/>
                <a:cs typeface="Consolas" panose="020B0609020204030204" pitchFamily="49" charset="0"/>
              </a:rPr>
              <a:t>ShellItem</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7">
            <a:extLst>
              <a:ext uri="{FF2B5EF4-FFF2-40B4-BE49-F238E27FC236}">
                <a16:creationId xmlns:a16="http://schemas.microsoft.com/office/drawing/2014/main" id="{9221D43B-6E89-4C99-9038-1D07CDB3F81F}"/>
              </a:ext>
            </a:extLst>
          </p:cNvPr>
          <p:cNvPicPr/>
          <p:nvPr/>
        </p:nvPicPr>
        <p:blipFill>
          <a:blip r:embed="rId2"/>
          <a:stretch>
            <a:fillRect/>
          </a:stretch>
        </p:blipFill>
        <p:spPr>
          <a:xfrm>
            <a:off x="6700066" y="445025"/>
            <a:ext cx="2132234" cy="4086021"/>
          </a:xfrm>
          <a:prstGeom prst="rect">
            <a:avLst/>
          </a:prstGeom>
        </p:spPr>
      </p:pic>
    </p:spTree>
    <p:extLst>
      <p:ext uri="{BB962C8B-B14F-4D97-AF65-F5344CB8AC3E}">
        <p14:creationId xmlns:p14="http://schemas.microsoft.com/office/powerpoint/2010/main" val="372711506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7BFF29-93A5-445E-B15C-E5780A68F560}"/>
              </a:ext>
            </a:extLst>
          </p:cNvPr>
          <p:cNvSpPr>
            <a:spLocks noGrp="1"/>
          </p:cNvSpPr>
          <p:nvPr>
            <p:ph type="title"/>
          </p:nvPr>
        </p:nvSpPr>
        <p:spPr/>
        <p:txBody>
          <a:bodyPr/>
          <a:lstStyle/>
          <a:p>
            <a:r>
              <a:rPr lang="es-ES" dirty="0" err="1"/>
              <a:t>Flyout</a:t>
            </a:r>
            <a:endParaRPr lang="es-ES" dirty="0"/>
          </a:p>
        </p:txBody>
      </p:sp>
      <p:sp>
        <p:nvSpPr>
          <p:cNvPr id="3" name="Marcador de texto 2">
            <a:extLst>
              <a:ext uri="{FF2B5EF4-FFF2-40B4-BE49-F238E27FC236}">
                <a16:creationId xmlns:a16="http://schemas.microsoft.com/office/drawing/2014/main" id="{97C95C39-955F-4B0B-962A-8B839E1F20B3}"/>
              </a:ext>
            </a:extLst>
          </p:cNvPr>
          <p:cNvSpPr>
            <a:spLocks noGrp="1"/>
          </p:cNvSpPr>
          <p:nvPr>
            <p:ph type="body" sz="quarter" idx="10"/>
          </p:nvPr>
        </p:nvSpPr>
        <p:spPr>
          <a:xfrm>
            <a:off x="4718649" y="1075778"/>
            <a:ext cx="3985033" cy="3505673"/>
          </a:xfrm>
        </p:spPr>
        <p:txBody>
          <a:bodyPr/>
          <a:lstStyle/>
          <a:p>
            <a:r>
              <a:rPr lang="es-ES" sz="1600" dirty="0"/>
              <a:t>En ocasiones, al necesitar varios elementos de menú, navegando a la misma página o tener un mayor control sobre la apariencia; necesitamos una alternativa.</a:t>
            </a:r>
          </a:p>
          <a:p>
            <a:r>
              <a:rPr lang="es-ES" sz="1600" b="1" dirty="0" err="1"/>
              <a:t>MenuItem</a:t>
            </a:r>
            <a:r>
              <a:rPr lang="es-ES" sz="1600" dirty="0"/>
              <a:t> permite establecer el texto y el icono de igual forma que </a:t>
            </a:r>
            <a:r>
              <a:rPr lang="es-ES" sz="1600" dirty="0" err="1"/>
              <a:t>ShellItem</a:t>
            </a:r>
            <a:r>
              <a:rPr lang="es-ES" sz="1600" dirty="0"/>
              <a:t>.</a:t>
            </a:r>
          </a:p>
          <a:p>
            <a:r>
              <a:rPr lang="es-ES" sz="1600" dirty="0"/>
              <a:t>En caso de querer personalizar al completo cada elemento del menú, contamos con  </a:t>
            </a:r>
            <a:r>
              <a:rPr lang="es-ES" sz="1600" b="1" dirty="0" err="1"/>
              <a:t>ShellItemTemplate</a:t>
            </a:r>
            <a:r>
              <a:rPr lang="es-ES" sz="1600" dirty="0"/>
              <a:t>.</a:t>
            </a:r>
          </a:p>
        </p:txBody>
      </p:sp>
      <p:sp>
        <p:nvSpPr>
          <p:cNvPr id="4" name="Rectángulo 3">
            <a:extLst>
              <a:ext uri="{FF2B5EF4-FFF2-40B4-BE49-F238E27FC236}">
                <a16:creationId xmlns:a16="http://schemas.microsoft.com/office/drawing/2014/main" id="{73A281B6-4002-40A4-A969-CBF5D62AE569}"/>
              </a:ext>
            </a:extLst>
          </p:cNvPr>
          <p:cNvSpPr/>
          <p:nvPr/>
        </p:nvSpPr>
        <p:spPr>
          <a:xfrm>
            <a:off x="311700" y="1165497"/>
            <a:ext cx="4572000" cy="1248740"/>
          </a:xfrm>
          <a:prstGeom prst="rect">
            <a:avLst/>
          </a:prstGeom>
        </p:spPr>
        <p:txBody>
          <a:bodyPr>
            <a:spAutoFit/>
          </a:bodyPr>
          <a:lstStyle/>
          <a:p>
            <a:pPr>
              <a:lnSpc>
                <a:spcPct val="115000"/>
              </a:lnSpc>
            </a:pP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100" dirty="0" err="1">
                <a:solidFill>
                  <a:srgbClr val="0000FF"/>
                </a:solidFill>
                <a:latin typeface="Consolas" panose="020B0609020204030204" pitchFamily="49" charset="0"/>
                <a:ea typeface="Calibri" panose="020F0502020204030204" pitchFamily="34" charset="0"/>
                <a:cs typeface="Consolas" panose="020B0609020204030204" pitchFamily="49" charset="0"/>
              </a:rPr>
              <a:t>Shell.MenuItems</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b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b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    &lt;</a:t>
            </a:r>
            <a:r>
              <a:rPr lang="en-US" sz="1100" dirty="0" err="1">
                <a:solidFill>
                  <a:srgbClr val="A31515"/>
                </a:solidFill>
                <a:latin typeface="Consolas" panose="020B0609020204030204" pitchFamily="49" charset="0"/>
                <a:ea typeface="Calibri" panose="020F0502020204030204" pitchFamily="34" charset="0"/>
                <a:cs typeface="Consolas" panose="020B0609020204030204" pitchFamily="49" charset="0"/>
              </a:rPr>
              <a:t>MenuItem</a:t>
            </a:r>
            <a:endParaRPr lang="es-ES"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FF0000"/>
                </a:solidFill>
                <a:latin typeface="Consolas" panose="020B0609020204030204" pitchFamily="49" charset="0"/>
                <a:ea typeface="Calibri" panose="020F0502020204030204" pitchFamily="34" charset="0"/>
                <a:cs typeface="Consolas" panose="020B0609020204030204" pitchFamily="49" charset="0"/>
              </a:rPr>
              <a:t>     Command</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1100" dirty="0">
                <a:solidFill>
                  <a:srgbClr val="A31515"/>
                </a:solidFill>
                <a:latin typeface="Consolas" panose="020B0609020204030204" pitchFamily="49" charset="0"/>
                <a:ea typeface="Calibri" panose="020F0502020204030204" pitchFamily="34" charset="0"/>
                <a:cs typeface="Consolas" panose="020B0609020204030204" pitchFamily="49" charset="0"/>
              </a:rPr>
              <a:t>Binding</a:t>
            </a:r>
            <a:r>
              <a:rPr lang="en-US" sz="110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FF"/>
                </a:solidFill>
                <a:latin typeface="Consolas" panose="020B0609020204030204" pitchFamily="49" charset="0"/>
                <a:ea typeface="Calibri" panose="020F0502020204030204" pitchFamily="34" charset="0"/>
                <a:cs typeface="Consolas" panose="020B0609020204030204" pitchFamily="49" charset="0"/>
              </a:rPr>
              <a:t>ProductsCommand</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endParaRPr lang="es-ES"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FF0000"/>
                </a:solidFill>
                <a:latin typeface="Consolas" panose="020B0609020204030204" pitchFamily="49" charset="0"/>
                <a:ea typeface="Calibri" panose="020F0502020204030204" pitchFamily="34" charset="0"/>
                <a:cs typeface="Consolas" panose="020B0609020204030204" pitchFamily="49" charset="0"/>
              </a:rPr>
              <a:t>CommandParameter</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="1"</a:t>
            </a:r>
            <a:endParaRPr lang="es-ES"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100" dirty="0">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FF0000"/>
                </a:solidFill>
                <a:latin typeface="Consolas" panose="020B0609020204030204" pitchFamily="49" charset="0"/>
                <a:ea typeface="Calibri" panose="020F0502020204030204" pitchFamily="34" charset="0"/>
                <a:cs typeface="Consolas" panose="020B0609020204030204" pitchFamily="49" charset="0"/>
              </a:rPr>
              <a:t>     Text</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=“Products" /&gt;</a:t>
            </a:r>
            <a:b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b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100" dirty="0" err="1">
                <a:solidFill>
                  <a:srgbClr val="0000FF"/>
                </a:solidFill>
                <a:latin typeface="Consolas" panose="020B0609020204030204" pitchFamily="49" charset="0"/>
                <a:ea typeface="Calibri" panose="020F0502020204030204" pitchFamily="34" charset="0"/>
                <a:cs typeface="Consolas" panose="020B0609020204030204" pitchFamily="49" charset="0"/>
              </a:rPr>
              <a:t>Shell.MenuItems</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s-E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ángulo 4">
            <a:extLst>
              <a:ext uri="{FF2B5EF4-FFF2-40B4-BE49-F238E27FC236}">
                <a16:creationId xmlns:a16="http://schemas.microsoft.com/office/drawing/2014/main" id="{0D08D4F8-6CF2-4941-8BA5-A234565B0E3D}"/>
              </a:ext>
            </a:extLst>
          </p:cNvPr>
          <p:cNvSpPr/>
          <p:nvPr/>
        </p:nvSpPr>
        <p:spPr>
          <a:xfrm>
            <a:off x="229175" y="2698902"/>
            <a:ext cx="4572000" cy="1638077"/>
          </a:xfrm>
          <a:prstGeom prst="rect">
            <a:avLst/>
          </a:prstGeom>
        </p:spPr>
        <p:txBody>
          <a:bodyPr>
            <a:spAutoFit/>
          </a:bodyPr>
          <a:lstStyle/>
          <a:p>
            <a:pPr>
              <a:lnSpc>
                <a:spcPct val="115000"/>
              </a:lnSpc>
            </a:pP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100" dirty="0" err="1">
                <a:solidFill>
                  <a:srgbClr val="A31515"/>
                </a:solidFill>
                <a:latin typeface="Consolas" panose="020B0609020204030204" pitchFamily="49" charset="0"/>
                <a:ea typeface="Calibri" panose="020F0502020204030204" pitchFamily="34" charset="0"/>
                <a:cs typeface="Consolas" panose="020B0609020204030204" pitchFamily="49" charset="0"/>
              </a:rPr>
              <a:t>Shell.MenuItemTemplate</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s-ES"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100" dirty="0" err="1">
                <a:solidFill>
                  <a:srgbClr val="A31515"/>
                </a:solidFill>
                <a:latin typeface="Consolas" panose="020B0609020204030204" pitchFamily="49" charset="0"/>
                <a:ea typeface="Calibri" panose="020F0502020204030204" pitchFamily="34" charset="0"/>
                <a:cs typeface="Consolas" panose="020B0609020204030204" pitchFamily="49" charset="0"/>
              </a:rPr>
              <a:t>DataTemplate</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s-ES"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100" dirty="0" err="1">
                <a:solidFill>
                  <a:srgbClr val="A31515"/>
                </a:solidFill>
                <a:latin typeface="Consolas" panose="020B0609020204030204" pitchFamily="49" charset="0"/>
                <a:ea typeface="Calibri" panose="020F0502020204030204" pitchFamily="34" charset="0"/>
                <a:cs typeface="Consolas" panose="020B0609020204030204" pitchFamily="49" charset="0"/>
              </a:rPr>
              <a:t>ContentView</a:t>
            </a:r>
            <a:r>
              <a:rPr lang="en-US" sz="110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FF0000"/>
                </a:solidFill>
                <a:latin typeface="Consolas" panose="020B0609020204030204" pitchFamily="49" charset="0"/>
                <a:ea typeface="Calibri" panose="020F0502020204030204" pitchFamily="34" charset="0"/>
                <a:cs typeface="Consolas" panose="020B0609020204030204" pitchFamily="49" charset="0"/>
              </a:rPr>
              <a:t>HeightRequest</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="32"&gt;</a:t>
            </a:r>
            <a:endParaRPr lang="es-ES"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            &lt;</a:t>
            </a:r>
            <a:r>
              <a:rPr lang="en-US" sz="1100" dirty="0">
                <a:solidFill>
                  <a:srgbClr val="A31515"/>
                </a:solidFill>
                <a:latin typeface="Consolas" panose="020B0609020204030204" pitchFamily="49" charset="0"/>
                <a:ea typeface="Calibri" panose="020F0502020204030204" pitchFamily="34" charset="0"/>
                <a:cs typeface="Consolas" panose="020B0609020204030204" pitchFamily="49" charset="0"/>
              </a:rPr>
              <a:t>Label</a:t>
            </a:r>
            <a:r>
              <a:rPr lang="en-US" sz="1100" dirty="0">
                <a:solidFill>
                  <a:srgbClr val="FF0000"/>
                </a:solidFill>
                <a:latin typeface="Consolas" panose="020B0609020204030204" pitchFamily="49" charset="0"/>
                <a:ea typeface="Calibri" panose="020F0502020204030204" pitchFamily="34" charset="0"/>
                <a:cs typeface="Consolas" panose="020B0609020204030204" pitchFamily="49" charset="0"/>
              </a:rPr>
              <a:t> Text</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1100" dirty="0">
                <a:solidFill>
                  <a:srgbClr val="A31515"/>
                </a:solidFill>
                <a:latin typeface="Consolas" panose="020B0609020204030204" pitchFamily="49" charset="0"/>
                <a:ea typeface="Calibri" panose="020F0502020204030204" pitchFamily="34" charset="0"/>
                <a:cs typeface="Consolas" panose="020B0609020204030204" pitchFamily="49" charset="0"/>
              </a:rPr>
              <a:t>Binding</a:t>
            </a:r>
            <a:r>
              <a:rPr lang="en-US" sz="1100" dirty="0">
                <a:solidFill>
                  <a:srgbClr val="FF0000"/>
                </a:solidFill>
                <a:latin typeface="Consolas" panose="020B0609020204030204" pitchFamily="49" charset="0"/>
                <a:ea typeface="Calibri" panose="020F0502020204030204" pitchFamily="34" charset="0"/>
                <a:cs typeface="Consolas" panose="020B0609020204030204" pitchFamily="49" charset="0"/>
              </a:rPr>
              <a:t> Text</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110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FF0000"/>
                </a:solidFill>
                <a:latin typeface="Consolas" panose="020B0609020204030204" pitchFamily="49" charset="0"/>
                <a:ea typeface="Calibri" panose="020F0502020204030204" pitchFamily="34" charset="0"/>
                <a:cs typeface="Consolas" panose="020B0609020204030204" pitchFamily="49" charset="0"/>
              </a:rPr>
              <a:t>FontAttributes</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="Bold" /&gt;</a:t>
            </a:r>
            <a:endParaRPr lang="es-ES"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100" dirty="0" err="1">
                <a:solidFill>
                  <a:srgbClr val="A31515"/>
                </a:solidFill>
                <a:latin typeface="Consolas" panose="020B0609020204030204" pitchFamily="49" charset="0"/>
                <a:ea typeface="Calibri" panose="020F0502020204030204" pitchFamily="34" charset="0"/>
                <a:cs typeface="Consolas" panose="020B0609020204030204" pitchFamily="49" charset="0"/>
              </a:rPr>
              <a:t>ContentView</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s-ES"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dirty="0">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100" dirty="0" err="1">
                <a:solidFill>
                  <a:srgbClr val="A31515"/>
                </a:solidFill>
                <a:latin typeface="Consolas" panose="020B0609020204030204" pitchFamily="49" charset="0"/>
                <a:ea typeface="Calibri" panose="020F0502020204030204" pitchFamily="34" charset="0"/>
                <a:cs typeface="Consolas" panose="020B0609020204030204" pitchFamily="49" charset="0"/>
              </a:rPr>
              <a:t>DataTemplate</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s-ES"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100" dirty="0">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100" dirty="0" err="1">
                <a:solidFill>
                  <a:srgbClr val="A31515"/>
                </a:solidFill>
                <a:latin typeface="Consolas" panose="020B0609020204030204" pitchFamily="49" charset="0"/>
                <a:ea typeface="Calibri" panose="020F0502020204030204" pitchFamily="34" charset="0"/>
                <a:cs typeface="Consolas" panose="020B0609020204030204" pitchFamily="49" charset="0"/>
              </a:rPr>
              <a:t>Shell.MenuItemTemplate</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s-ES"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1789414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3971" dirty="0">
                <a:solidFill>
                  <a:schemeClr val="bg1"/>
                </a:solidFill>
              </a:rPr>
              <a:t>DEMO</a:t>
            </a:r>
          </a:p>
        </p:txBody>
      </p:sp>
      <p:sp>
        <p:nvSpPr>
          <p:cNvPr id="5" name="Marcador de texto 4"/>
          <p:cNvSpPr>
            <a:spLocks noGrp="1"/>
          </p:cNvSpPr>
          <p:nvPr>
            <p:ph type="subTitle" idx="1"/>
          </p:nvPr>
        </p:nvSpPr>
        <p:spPr/>
        <p:txBody>
          <a:bodyPr/>
          <a:lstStyle/>
          <a:p>
            <a:r>
              <a:rPr lang="es-ES" sz="2000" dirty="0">
                <a:solidFill>
                  <a:schemeClr val="bg1"/>
                </a:solidFill>
              </a:rPr>
              <a:t>Probamos Shell!</a:t>
            </a:r>
          </a:p>
        </p:txBody>
      </p:sp>
    </p:spTree>
    <p:extLst>
      <p:ext uri="{BB962C8B-B14F-4D97-AF65-F5344CB8AC3E}">
        <p14:creationId xmlns:p14="http://schemas.microsoft.com/office/powerpoint/2010/main" val="38907751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3971" dirty="0">
                <a:solidFill>
                  <a:schemeClr val="bg1"/>
                </a:solidFill>
              </a:rPr>
              <a:t>Navegación</a:t>
            </a:r>
          </a:p>
        </p:txBody>
      </p:sp>
      <p:sp>
        <p:nvSpPr>
          <p:cNvPr id="5" name="Marcador de texto 4"/>
          <p:cNvSpPr>
            <a:spLocks noGrp="1"/>
          </p:cNvSpPr>
          <p:nvPr>
            <p:ph type="subTitle" idx="1"/>
          </p:nvPr>
        </p:nvSpPr>
        <p:spPr/>
        <p:txBody>
          <a:bodyPr/>
          <a:lstStyle/>
          <a:p>
            <a:r>
              <a:rPr lang="es-ES" dirty="0">
                <a:solidFill>
                  <a:schemeClr val="bg1"/>
                </a:solidFill>
              </a:rPr>
              <a:t>Llegan grandes novedades con Shell</a:t>
            </a:r>
          </a:p>
        </p:txBody>
      </p:sp>
    </p:spTree>
    <p:extLst>
      <p:ext uri="{BB962C8B-B14F-4D97-AF65-F5344CB8AC3E}">
        <p14:creationId xmlns:p14="http://schemas.microsoft.com/office/powerpoint/2010/main" val="2107881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7BFF29-93A5-445E-B15C-E5780A68F560}"/>
              </a:ext>
            </a:extLst>
          </p:cNvPr>
          <p:cNvSpPr>
            <a:spLocks noGrp="1"/>
          </p:cNvSpPr>
          <p:nvPr>
            <p:ph type="title"/>
          </p:nvPr>
        </p:nvSpPr>
        <p:spPr/>
        <p:txBody>
          <a:bodyPr/>
          <a:lstStyle/>
          <a:p>
            <a:r>
              <a:rPr lang="es-ES" dirty="0"/>
              <a:t>Navegación</a:t>
            </a:r>
          </a:p>
        </p:txBody>
      </p:sp>
      <p:sp>
        <p:nvSpPr>
          <p:cNvPr id="3" name="Marcador de texto 2">
            <a:extLst>
              <a:ext uri="{FF2B5EF4-FFF2-40B4-BE49-F238E27FC236}">
                <a16:creationId xmlns:a16="http://schemas.microsoft.com/office/drawing/2014/main" id="{97C95C39-955F-4B0B-962A-8B839E1F20B3}"/>
              </a:ext>
            </a:extLst>
          </p:cNvPr>
          <p:cNvSpPr>
            <a:spLocks noGrp="1"/>
          </p:cNvSpPr>
          <p:nvPr>
            <p:ph type="body" sz="quarter" idx="10"/>
          </p:nvPr>
        </p:nvSpPr>
        <p:spPr>
          <a:xfrm>
            <a:off x="439793" y="1075778"/>
            <a:ext cx="8263890" cy="1955505"/>
          </a:xfrm>
        </p:spPr>
        <p:txBody>
          <a:bodyPr/>
          <a:lstStyle/>
          <a:p>
            <a:r>
              <a:rPr lang="es-ES" dirty="0"/>
              <a:t>Shell introduce un nuevo modelo de navegación basado en </a:t>
            </a:r>
            <a:r>
              <a:rPr lang="es-ES" b="1" dirty="0"/>
              <a:t>URI</a:t>
            </a:r>
            <a:r>
              <a:rPr lang="es-ES" dirty="0"/>
              <a:t>. </a:t>
            </a:r>
          </a:p>
          <a:p>
            <a:r>
              <a:rPr lang="es-ES" dirty="0"/>
              <a:t>El sistema de URI permiten una navegación mejorada, ya que podemos saltar instantáneamente a cualquier parte de la aplicación e incluso ofrecer la posibilidad de retroceder sin tener que crear todas las páginas entre los dos puntos. </a:t>
            </a:r>
          </a:p>
        </p:txBody>
      </p:sp>
    </p:spTree>
    <p:extLst>
      <p:ext uri="{BB962C8B-B14F-4D97-AF65-F5344CB8AC3E}">
        <p14:creationId xmlns:p14="http://schemas.microsoft.com/office/powerpoint/2010/main" val="384059904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7BFF29-93A5-445E-B15C-E5780A68F560}"/>
              </a:ext>
            </a:extLst>
          </p:cNvPr>
          <p:cNvSpPr>
            <a:spLocks noGrp="1"/>
          </p:cNvSpPr>
          <p:nvPr>
            <p:ph type="title"/>
          </p:nvPr>
        </p:nvSpPr>
        <p:spPr/>
        <p:txBody>
          <a:bodyPr/>
          <a:lstStyle/>
          <a:p>
            <a:r>
              <a:rPr lang="es-ES" dirty="0"/>
              <a:t>Navegación</a:t>
            </a:r>
          </a:p>
        </p:txBody>
      </p:sp>
      <p:sp>
        <p:nvSpPr>
          <p:cNvPr id="3" name="Marcador de texto 2">
            <a:extLst>
              <a:ext uri="{FF2B5EF4-FFF2-40B4-BE49-F238E27FC236}">
                <a16:creationId xmlns:a16="http://schemas.microsoft.com/office/drawing/2014/main" id="{97C95C39-955F-4B0B-962A-8B839E1F20B3}"/>
              </a:ext>
            </a:extLst>
          </p:cNvPr>
          <p:cNvSpPr>
            <a:spLocks noGrp="1"/>
          </p:cNvSpPr>
          <p:nvPr>
            <p:ph type="body" sz="quarter" idx="10"/>
          </p:nvPr>
        </p:nvSpPr>
        <p:spPr>
          <a:xfrm>
            <a:off x="439793" y="1075777"/>
            <a:ext cx="8263890" cy="3958618"/>
          </a:xfrm>
        </p:spPr>
        <p:txBody>
          <a:bodyPr/>
          <a:lstStyle/>
          <a:p>
            <a:r>
              <a:rPr lang="es-ES" dirty="0"/>
              <a:t>Lo primero que debemos hacer </a:t>
            </a:r>
            <a:r>
              <a:rPr lang="es-ES" dirty="0" err="1"/>
              <a:t>esdeclarar</a:t>
            </a:r>
            <a:r>
              <a:rPr lang="es-ES" dirty="0"/>
              <a:t> nuestras rutas, comenzando con el </a:t>
            </a:r>
            <a:r>
              <a:rPr lang="es-ES" b="1" dirty="0"/>
              <a:t>esquema</a:t>
            </a:r>
            <a:r>
              <a:rPr lang="es-ES" dirty="0"/>
              <a:t> y el </a:t>
            </a:r>
            <a:r>
              <a:rPr lang="es-ES" b="1" dirty="0"/>
              <a:t>host</a:t>
            </a:r>
            <a:r>
              <a:rPr lang="es-ES" dirty="0"/>
              <a:t> de nuestra aplicación.</a:t>
            </a:r>
          </a:p>
          <a:p>
            <a:endParaRPr lang="es-ES" dirty="0"/>
          </a:p>
          <a:p>
            <a:endParaRPr lang="es-ES" dirty="0"/>
          </a:p>
          <a:p>
            <a:r>
              <a:rPr lang="es-ES" dirty="0"/>
              <a:t>Al juntar estas piezas en una URL, terminamos con el siguiente URI: "</a:t>
            </a:r>
            <a:r>
              <a:rPr lang="es-ES" b="1" dirty="0"/>
              <a:t>app: //www.microsoft.com/myapp</a:t>
            </a:r>
            <a:r>
              <a:rPr lang="es-ES" dirty="0"/>
              <a:t>".</a:t>
            </a:r>
            <a:br>
              <a:rPr lang="es-ES" dirty="0"/>
            </a:br>
            <a:r>
              <a:rPr lang="es-ES" dirty="0"/>
              <a:t>Cada elemento Shell que hemos definido también toma una propiedad de ruta que luego podemos usar para navegar programáticamente. Para las páginas que no están representadas por un elemento Shell, podemos registrar explícitamente una ruta. </a:t>
            </a:r>
          </a:p>
        </p:txBody>
      </p:sp>
      <p:sp>
        <p:nvSpPr>
          <p:cNvPr id="4" name="Rectángulo 3">
            <a:extLst>
              <a:ext uri="{FF2B5EF4-FFF2-40B4-BE49-F238E27FC236}">
                <a16:creationId xmlns:a16="http://schemas.microsoft.com/office/drawing/2014/main" id="{7838F735-83F7-4784-B615-DBB748A80843}"/>
              </a:ext>
            </a:extLst>
          </p:cNvPr>
          <p:cNvSpPr/>
          <p:nvPr/>
        </p:nvSpPr>
        <p:spPr>
          <a:xfrm>
            <a:off x="439793" y="1870452"/>
            <a:ext cx="4572000" cy="1068562"/>
          </a:xfrm>
          <a:prstGeom prst="rect">
            <a:avLst/>
          </a:prstGeom>
        </p:spPr>
        <p:txBody>
          <a:bodyPr>
            <a:spAutoFit/>
          </a:bodyPr>
          <a:lstStyle/>
          <a:p>
            <a:pPr>
              <a:lnSpc>
                <a:spcPct val="115000"/>
              </a:lnSpc>
            </a:pP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Shell</a:t>
            </a:r>
            <a:r>
              <a:rPr lang="en-US" dirty="0">
                <a:solidFill>
                  <a:srgbClr val="FF0000"/>
                </a:solidFill>
                <a:latin typeface="Consolas" panose="020B0609020204030204" pitchFamily="49" charset="0"/>
                <a:ea typeface="Calibri" panose="020F0502020204030204" pitchFamily="34" charset="0"/>
                <a:cs typeface="Consolas" panose="020B0609020204030204" pitchFamily="49" charset="0"/>
              </a:rPr>
              <a:t> </a:t>
            </a:r>
            <a:endParaRPr lang="es-ES" sz="18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dirty="0">
                <a:latin typeface="Consolas" panose="020B0609020204030204" pitchFamily="49" charset="0"/>
                <a:ea typeface="Calibri" panose="020F0502020204030204" pitchFamily="34" charset="0"/>
                <a:cs typeface="Consolas" panose="020B0609020204030204" pitchFamily="49" charset="0"/>
              </a:rPr>
              <a:t> </a:t>
            </a:r>
            <a:r>
              <a:rPr lang="en-US" dirty="0">
                <a:solidFill>
                  <a:srgbClr val="FF0000"/>
                </a:solidFill>
                <a:latin typeface="Consolas" panose="020B0609020204030204" pitchFamily="49" charset="0"/>
                <a:ea typeface="Calibri" panose="020F0502020204030204" pitchFamily="34" charset="0"/>
                <a:cs typeface="Consolas" panose="020B0609020204030204" pitchFamily="49" charset="0"/>
              </a:rPr>
              <a:t> Route</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dirty="0" err="1">
                <a:solidFill>
                  <a:srgbClr val="0000FF"/>
                </a:solidFill>
                <a:latin typeface="Consolas" panose="020B0609020204030204" pitchFamily="49" charset="0"/>
                <a:ea typeface="Calibri" panose="020F0502020204030204" pitchFamily="34" charset="0"/>
                <a:cs typeface="Consolas" panose="020B0609020204030204" pitchFamily="49" charset="0"/>
              </a:rPr>
              <a:t>myapp</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a:t>
            </a:r>
            <a:endParaRPr lang="es-ES" sz="18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dirty="0">
                <a:latin typeface="Consolas" panose="020B0609020204030204" pitchFamily="49" charset="0"/>
                <a:ea typeface="Calibri" panose="020F0502020204030204" pitchFamily="34" charset="0"/>
                <a:cs typeface="Consolas" panose="020B0609020204030204" pitchFamily="49" charset="0"/>
              </a:rPr>
              <a:t> </a:t>
            </a:r>
            <a:r>
              <a:rPr lang="en-US" dirty="0">
                <a:solidFill>
                  <a:srgbClr val="FF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FF0000"/>
                </a:solidFill>
                <a:latin typeface="Consolas" panose="020B0609020204030204" pitchFamily="49" charset="0"/>
                <a:ea typeface="Calibri" panose="020F0502020204030204" pitchFamily="34" charset="0"/>
                <a:cs typeface="Consolas" panose="020B0609020204030204" pitchFamily="49" charset="0"/>
              </a:rPr>
              <a:t>RouteHost</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="www.microsoft.com"</a:t>
            </a:r>
            <a:endParaRPr lang="es-ES" sz="18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dirty="0">
                <a:latin typeface="Consolas" panose="020B0609020204030204" pitchFamily="49" charset="0"/>
                <a:ea typeface="Calibri" panose="020F0502020204030204" pitchFamily="34" charset="0"/>
                <a:cs typeface="Consolas" panose="020B0609020204030204" pitchFamily="49" charset="0"/>
              </a:rPr>
              <a:t> </a:t>
            </a:r>
            <a:r>
              <a:rPr lang="en-US" dirty="0">
                <a:solidFill>
                  <a:srgbClr val="FF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FF0000"/>
                </a:solidFill>
                <a:latin typeface="Consolas" panose="020B0609020204030204" pitchFamily="49" charset="0"/>
                <a:ea typeface="Calibri" panose="020F0502020204030204" pitchFamily="34" charset="0"/>
                <a:cs typeface="Consolas" panose="020B0609020204030204" pitchFamily="49" charset="0"/>
              </a:rPr>
              <a:t>RouteScheme</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="app"</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6381249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97857" y="1540327"/>
            <a:ext cx="4845953" cy="524665"/>
          </a:xfrm>
        </p:spPr>
        <p:txBody>
          <a:bodyPr/>
          <a:lstStyle/>
          <a:p>
            <a:r>
              <a:rPr lang="es-ES" sz="2100" dirty="0"/>
              <a:t>Software Developer at Microsoft</a:t>
            </a:r>
          </a:p>
        </p:txBody>
      </p:sp>
      <p:sp>
        <p:nvSpPr>
          <p:cNvPr id="3" name="Title 2"/>
          <p:cNvSpPr>
            <a:spLocks noGrp="1"/>
          </p:cNvSpPr>
          <p:nvPr>
            <p:ph type="title"/>
          </p:nvPr>
        </p:nvSpPr>
        <p:spPr/>
        <p:txBody>
          <a:bodyPr/>
          <a:lstStyle/>
          <a:p>
            <a:r>
              <a:rPr lang="es-ES" dirty="0"/>
              <a:t>Javier Suárez Ruiz</a:t>
            </a:r>
          </a:p>
        </p:txBody>
      </p:sp>
      <p:sp>
        <p:nvSpPr>
          <p:cNvPr id="6" name="Text Placeholder 4"/>
          <p:cNvSpPr>
            <a:spLocks noGrp="1"/>
          </p:cNvSpPr>
          <p:nvPr/>
        </p:nvSpPr>
        <p:spPr>
          <a:xfrm>
            <a:off x="4071978" y="2275560"/>
            <a:ext cx="4631261" cy="1037656"/>
          </a:xfrm>
          <a:prstGeom prst="rect">
            <a:avLst/>
          </a:prstGeom>
        </p:spPr>
        <p:txBody>
          <a:bodyPr vert="horz" lIns="89630" tIns="0" rIns="89630" bIns="44816" rtlCol="0">
            <a:normAutofit fontScale="70000" lnSpcReduction="20000"/>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0074" indent="-280074">
              <a:buFont typeface="Arial" panose="020B0604020202020204" pitchFamily="34" charset="0"/>
              <a:buChar char="•"/>
            </a:pPr>
            <a:r>
              <a:rPr lang="en-US" sz="2700" dirty="0">
                <a:solidFill>
                  <a:schemeClr val="bg2">
                    <a:lumMod val="25000"/>
                  </a:schemeClr>
                </a:solidFill>
              </a:rPr>
              <a:t>Blog: </a:t>
            </a:r>
            <a:r>
              <a:rPr lang="en-US" sz="2700" dirty="0">
                <a:solidFill>
                  <a:schemeClr val="bg2">
                    <a:lumMod val="25000"/>
                  </a:schemeClr>
                </a:solidFill>
                <a:hlinkClick r:id="rId2"/>
              </a:rPr>
              <a:t>http://geeks.ms/blogs/jsuarez</a:t>
            </a:r>
            <a:endParaRPr lang="en-US" sz="2700" dirty="0">
              <a:solidFill>
                <a:schemeClr val="bg2">
                  <a:lumMod val="25000"/>
                </a:schemeClr>
              </a:solidFill>
            </a:endParaRPr>
          </a:p>
          <a:p>
            <a:pPr marL="280074" indent="-280074">
              <a:buFont typeface="Arial" panose="020B0604020202020204" pitchFamily="34" charset="0"/>
              <a:buChar char="•"/>
            </a:pPr>
            <a:r>
              <a:rPr lang="en-US" sz="2700" dirty="0">
                <a:solidFill>
                  <a:schemeClr val="bg2">
                    <a:lumMod val="25000"/>
                  </a:schemeClr>
                </a:solidFill>
              </a:rPr>
              <a:t>Email: </a:t>
            </a:r>
            <a:r>
              <a:rPr lang="en-US" sz="2700" dirty="0">
                <a:solidFill>
                  <a:schemeClr val="bg2">
                    <a:lumMod val="25000"/>
                  </a:schemeClr>
                </a:solidFill>
                <a:hlinkClick r:id="rId3"/>
              </a:rPr>
              <a:t>javiersuarezruiz@hotmail.com</a:t>
            </a:r>
            <a:endParaRPr lang="en-US" sz="2700" dirty="0">
              <a:solidFill>
                <a:schemeClr val="bg2">
                  <a:lumMod val="25000"/>
                </a:schemeClr>
              </a:solidFill>
            </a:endParaRPr>
          </a:p>
          <a:p>
            <a:pPr marL="280074" indent="-280074">
              <a:buFont typeface="Arial" panose="020B0604020202020204" pitchFamily="34" charset="0"/>
              <a:buChar char="•"/>
            </a:pPr>
            <a:r>
              <a:rPr lang="en-US" sz="2700" dirty="0">
                <a:solidFill>
                  <a:schemeClr val="bg2">
                    <a:lumMod val="25000"/>
                  </a:schemeClr>
                </a:solidFill>
              </a:rPr>
              <a:t>Twitter: @</a:t>
            </a:r>
            <a:r>
              <a:rPr lang="en-US" sz="2700" dirty="0" err="1">
                <a:solidFill>
                  <a:schemeClr val="bg2">
                    <a:lumMod val="25000"/>
                  </a:schemeClr>
                </a:solidFill>
              </a:rPr>
              <a:t>jsuarezruiz</a:t>
            </a:r>
            <a:endParaRPr lang="en-US" sz="2700" dirty="0">
              <a:solidFill>
                <a:schemeClr val="bg2">
                  <a:lumMod val="25000"/>
                </a:schemeClr>
              </a:solidFill>
            </a:endParaRPr>
          </a:p>
          <a:p>
            <a:endParaRPr lang="en-US" sz="1471" dirty="0">
              <a:solidFill>
                <a:schemeClr val="accent1"/>
              </a:solidFill>
            </a:endParaRPr>
          </a:p>
        </p:txBody>
      </p:sp>
      <p:pic>
        <p:nvPicPr>
          <p:cNvPr id="4" name="Imagen 3">
            <a:extLst>
              <a:ext uri="{FF2B5EF4-FFF2-40B4-BE49-F238E27FC236}">
                <a16:creationId xmlns:a16="http://schemas.microsoft.com/office/drawing/2014/main" id="{5FF49F90-3375-454B-BA89-B5A69B09FF5E}"/>
              </a:ext>
            </a:extLst>
          </p:cNvPr>
          <p:cNvPicPr>
            <a:picLocks noChangeAspect="1"/>
          </p:cNvPicPr>
          <p:nvPr/>
        </p:nvPicPr>
        <p:blipFill>
          <a:blip r:embed="rId4"/>
          <a:stretch>
            <a:fillRect/>
          </a:stretch>
        </p:blipFill>
        <p:spPr>
          <a:xfrm>
            <a:off x="311700" y="1025818"/>
            <a:ext cx="3537141" cy="3537141"/>
          </a:xfrm>
          <a:prstGeom prst="rect">
            <a:avLst/>
          </a:prstGeom>
        </p:spPr>
      </p:pic>
    </p:spTree>
    <p:extLst>
      <p:ext uri="{BB962C8B-B14F-4D97-AF65-F5344CB8AC3E}">
        <p14:creationId xmlns:p14="http://schemas.microsoft.com/office/powerpoint/2010/main" val="312670670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7BFF29-93A5-445E-B15C-E5780A68F560}"/>
              </a:ext>
            </a:extLst>
          </p:cNvPr>
          <p:cNvSpPr>
            <a:spLocks noGrp="1"/>
          </p:cNvSpPr>
          <p:nvPr>
            <p:ph type="title"/>
          </p:nvPr>
        </p:nvSpPr>
        <p:spPr/>
        <p:txBody>
          <a:bodyPr/>
          <a:lstStyle/>
          <a:p>
            <a:r>
              <a:rPr lang="es-ES" dirty="0"/>
              <a:t>Navegación</a:t>
            </a:r>
          </a:p>
        </p:txBody>
      </p:sp>
      <p:sp>
        <p:nvSpPr>
          <p:cNvPr id="3" name="Marcador de texto 2">
            <a:extLst>
              <a:ext uri="{FF2B5EF4-FFF2-40B4-BE49-F238E27FC236}">
                <a16:creationId xmlns:a16="http://schemas.microsoft.com/office/drawing/2014/main" id="{97C95C39-955F-4B0B-962A-8B839E1F20B3}"/>
              </a:ext>
            </a:extLst>
          </p:cNvPr>
          <p:cNvSpPr>
            <a:spLocks noGrp="1"/>
          </p:cNvSpPr>
          <p:nvPr>
            <p:ph type="body" sz="quarter" idx="10"/>
          </p:nvPr>
        </p:nvSpPr>
        <p:spPr>
          <a:xfrm>
            <a:off x="311700" y="2197212"/>
            <a:ext cx="8263890" cy="794674"/>
          </a:xfrm>
        </p:spPr>
        <p:txBody>
          <a:bodyPr/>
          <a:lstStyle/>
          <a:p>
            <a:r>
              <a:rPr lang="es-ES" dirty="0"/>
              <a:t>En el constructor de </a:t>
            </a:r>
            <a:r>
              <a:rPr lang="es-ES" dirty="0" err="1"/>
              <a:t>Shell.cs</a:t>
            </a:r>
            <a:r>
              <a:rPr lang="es-ES" dirty="0"/>
              <a:t>, o en cualquier lugar que se ejecute antes de que llamemos a la ruta, podemos declarar las rutas necesarias. </a:t>
            </a:r>
          </a:p>
        </p:txBody>
      </p:sp>
      <p:sp>
        <p:nvSpPr>
          <p:cNvPr id="4" name="Rectángulo 3">
            <a:extLst>
              <a:ext uri="{FF2B5EF4-FFF2-40B4-BE49-F238E27FC236}">
                <a16:creationId xmlns:a16="http://schemas.microsoft.com/office/drawing/2014/main" id="{2BA92523-2902-4AF9-B3EE-0C9EA669C0D8}"/>
              </a:ext>
            </a:extLst>
          </p:cNvPr>
          <p:cNvSpPr/>
          <p:nvPr/>
        </p:nvSpPr>
        <p:spPr>
          <a:xfrm>
            <a:off x="311700" y="1508851"/>
            <a:ext cx="7961032" cy="325282"/>
          </a:xfrm>
          <a:prstGeom prst="rect">
            <a:avLst/>
          </a:prstGeom>
        </p:spPr>
        <p:txBody>
          <a:bodyPr wrap="square">
            <a:spAutoFit/>
          </a:bodyPr>
          <a:lstStyle/>
          <a:p>
            <a:pPr>
              <a:lnSpc>
                <a:spcPct val="115000"/>
              </a:lnSpc>
              <a:spcAft>
                <a:spcPts val="1000"/>
              </a:spcAft>
            </a:pPr>
            <a:r>
              <a:rPr lang="en-US" dirty="0" err="1">
                <a:latin typeface="Consolas" panose="020B0609020204030204" pitchFamily="49" charset="0"/>
                <a:ea typeface="Calibri" panose="020F0502020204030204" pitchFamily="34" charset="0"/>
                <a:cs typeface="Consolas" panose="020B0609020204030204" pitchFamily="49" charset="0"/>
              </a:rPr>
              <a:t>Routing.RegisterRoute</a:t>
            </a:r>
            <a:r>
              <a:rPr lang="en-US" dirty="0">
                <a:latin typeface="Consolas" panose="020B0609020204030204" pitchFamily="49" charset="0"/>
                <a:ea typeface="Calibri" panose="020F0502020204030204" pitchFamily="34" charset="0"/>
                <a:cs typeface="Consolas" panose="020B0609020204030204" pitchFamily="49" charset="0"/>
              </a:rPr>
              <a:t>(</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"products"</a:t>
            </a:r>
            <a:r>
              <a:rPr lang="en-US" dirty="0">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FF"/>
                </a:solidFill>
                <a:latin typeface="Consolas" panose="020B0609020204030204" pitchFamily="49" charset="0"/>
                <a:ea typeface="Calibri" panose="020F0502020204030204" pitchFamily="34" charset="0"/>
                <a:cs typeface="Consolas" panose="020B0609020204030204" pitchFamily="49" charset="0"/>
              </a:rPr>
              <a:t>typeof</a:t>
            </a:r>
            <a:r>
              <a:rPr lang="en-US" dirty="0">
                <a:latin typeface="Consolas" panose="020B0609020204030204" pitchFamily="49" charset="0"/>
                <a:ea typeface="Calibri" panose="020F0502020204030204" pitchFamily="34" charset="0"/>
                <a:cs typeface="Consolas" panose="020B0609020204030204" pitchFamily="49" charset="0"/>
              </a:rPr>
              <a:t>(</a:t>
            </a:r>
            <a:r>
              <a:rPr lang="en-US" dirty="0" err="1">
                <a:latin typeface="Consolas" panose="020B0609020204030204" pitchFamily="49" charset="0"/>
                <a:ea typeface="Calibri" panose="020F0502020204030204" pitchFamily="34" charset="0"/>
                <a:cs typeface="Consolas" panose="020B0609020204030204" pitchFamily="49" charset="0"/>
              </a:rPr>
              <a:t>ProductsView</a:t>
            </a:r>
            <a:r>
              <a:rPr lang="en-US" dirty="0">
                <a:latin typeface="Consolas" panose="020B0609020204030204" pitchFamily="49" charset="0"/>
                <a:ea typeface="Calibri" panose="020F0502020204030204" pitchFamily="34" charset="0"/>
                <a:cs typeface="Consolas" panose="020B0609020204030204" pitchFamily="49"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0498762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7BFF29-93A5-445E-B15C-E5780A68F560}"/>
              </a:ext>
            </a:extLst>
          </p:cNvPr>
          <p:cNvSpPr>
            <a:spLocks noGrp="1"/>
          </p:cNvSpPr>
          <p:nvPr>
            <p:ph type="title"/>
          </p:nvPr>
        </p:nvSpPr>
        <p:spPr/>
        <p:txBody>
          <a:bodyPr/>
          <a:lstStyle/>
          <a:p>
            <a:r>
              <a:rPr lang="es-ES" dirty="0"/>
              <a:t>Navegación</a:t>
            </a:r>
          </a:p>
        </p:txBody>
      </p:sp>
      <p:sp>
        <p:nvSpPr>
          <p:cNvPr id="3" name="Marcador de texto 2">
            <a:extLst>
              <a:ext uri="{FF2B5EF4-FFF2-40B4-BE49-F238E27FC236}">
                <a16:creationId xmlns:a16="http://schemas.microsoft.com/office/drawing/2014/main" id="{97C95C39-955F-4B0B-962A-8B839E1F20B3}"/>
              </a:ext>
            </a:extLst>
          </p:cNvPr>
          <p:cNvSpPr>
            <a:spLocks noGrp="1"/>
          </p:cNvSpPr>
          <p:nvPr>
            <p:ph type="body" sz="quarter" idx="10"/>
          </p:nvPr>
        </p:nvSpPr>
        <p:spPr>
          <a:xfrm>
            <a:off x="311700" y="2053530"/>
            <a:ext cx="8263890" cy="2592603"/>
          </a:xfrm>
        </p:spPr>
        <p:txBody>
          <a:bodyPr/>
          <a:lstStyle/>
          <a:p>
            <a:r>
              <a:rPr lang="es-ES" dirty="0"/>
              <a:t>Otra gran ventaja de Shell es que cuenta con métodos de navegación estática a los que se puede acceder desde cualquier lugar de la aplicación. Podemos obtener una referencia al Shell de la aplicación que es la página principal de su aplicación accesible como una propiedad estática desde </a:t>
            </a:r>
            <a:r>
              <a:rPr lang="es-ES" dirty="0" err="1"/>
              <a:t>App.Current</a:t>
            </a:r>
            <a:r>
              <a:rPr lang="es-ES" dirty="0"/>
              <a:t> . </a:t>
            </a:r>
          </a:p>
          <a:p>
            <a:r>
              <a:rPr lang="es-ES" dirty="0"/>
              <a:t>Para realizar la navegación, utilizamos al método </a:t>
            </a:r>
            <a:r>
              <a:rPr lang="es-ES" b="1" dirty="0" err="1"/>
              <a:t>GoToAsync</a:t>
            </a:r>
            <a:r>
              <a:rPr lang="es-ES" dirty="0"/>
              <a:t> () pasando una URL válida como un </a:t>
            </a:r>
            <a:r>
              <a:rPr lang="es-ES" dirty="0" err="1"/>
              <a:t>ShellNavigationState</a:t>
            </a:r>
            <a:r>
              <a:rPr lang="es-ES" dirty="0"/>
              <a:t>. Un </a:t>
            </a:r>
            <a:r>
              <a:rPr lang="es-ES" dirty="0" err="1"/>
              <a:t>ShellNavigationState</a:t>
            </a:r>
            <a:r>
              <a:rPr lang="es-ES" dirty="0"/>
              <a:t> puede construirse a partir de una cadena o un URI. </a:t>
            </a:r>
          </a:p>
        </p:txBody>
      </p:sp>
      <p:sp>
        <p:nvSpPr>
          <p:cNvPr id="4" name="Rectángulo 3">
            <a:extLst>
              <a:ext uri="{FF2B5EF4-FFF2-40B4-BE49-F238E27FC236}">
                <a16:creationId xmlns:a16="http://schemas.microsoft.com/office/drawing/2014/main" id="{4C0C2458-9E7B-42FD-A128-8EC3920D8068}"/>
              </a:ext>
            </a:extLst>
          </p:cNvPr>
          <p:cNvSpPr/>
          <p:nvPr/>
        </p:nvSpPr>
        <p:spPr>
          <a:xfrm>
            <a:off x="250166" y="1124557"/>
            <a:ext cx="8520600" cy="819840"/>
          </a:xfrm>
          <a:prstGeom prst="rect">
            <a:avLst/>
          </a:prstGeom>
        </p:spPr>
        <p:txBody>
          <a:bodyPr wrap="square">
            <a:spAutoFit/>
          </a:bodyPr>
          <a:lstStyle/>
          <a:p>
            <a:pPr>
              <a:lnSpc>
                <a:spcPct val="115000"/>
              </a:lnSpc>
            </a:pPr>
            <a:r>
              <a:rPr lang="en-US" dirty="0">
                <a:latin typeface="Consolas" panose="020B0609020204030204" pitchFamily="49" charset="0"/>
                <a:ea typeface="Calibri" panose="020F0502020204030204" pitchFamily="34" charset="0"/>
                <a:cs typeface="Consolas" panose="020B0609020204030204" pitchFamily="49" charset="0"/>
              </a:rPr>
              <a:t> (</a:t>
            </a:r>
            <a:r>
              <a:rPr lang="en-US" dirty="0" err="1">
                <a:latin typeface="Consolas" panose="020B0609020204030204" pitchFamily="49" charset="0"/>
                <a:ea typeface="Calibri" panose="020F0502020204030204" pitchFamily="34" charset="0"/>
                <a:cs typeface="Consolas" panose="020B0609020204030204" pitchFamily="49" charset="0"/>
              </a:rPr>
              <a:t>App.Current.MainPage</a:t>
            </a:r>
            <a:r>
              <a:rPr lang="en-US" dirty="0">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as</a:t>
            </a:r>
            <a:r>
              <a:rPr lang="en-US" dirty="0">
                <a:latin typeface="Consolas" panose="020B0609020204030204" pitchFamily="49" charset="0"/>
                <a:ea typeface="Calibri" panose="020F0502020204030204" pitchFamily="34" charset="0"/>
                <a:cs typeface="Consolas" panose="020B0609020204030204" pitchFamily="49" charset="0"/>
              </a:rPr>
              <a:t> </a:t>
            </a:r>
            <a:r>
              <a:rPr lang="en-US" dirty="0" err="1">
                <a:latin typeface="Consolas" panose="020B0609020204030204" pitchFamily="49" charset="0"/>
                <a:ea typeface="Calibri" panose="020F0502020204030204" pitchFamily="34" charset="0"/>
                <a:cs typeface="Consolas" panose="020B0609020204030204" pitchFamily="49" charset="0"/>
              </a:rPr>
              <a:t>Xamarin.Forms.Shell</a:t>
            </a:r>
            <a:r>
              <a:rPr lang="en-US" dirty="0">
                <a:latin typeface="Consolas" panose="020B0609020204030204" pitchFamily="49" charset="0"/>
                <a:ea typeface="Calibri" panose="020F0502020204030204" pitchFamily="34" charset="0"/>
                <a:cs typeface="Consolas" panose="020B0609020204030204" pitchFamily="49" charset="0"/>
              </a:rPr>
              <a:t>).</a:t>
            </a:r>
            <a:r>
              <a:rPr lang="en-US" dirty="0" err="1">
                <a:latin typeface="Consolas" panose="020B0609020204030204" pitchFamily="49" charset="0"/>
                <a:ea typeface="Calibri" panose="020F0502020204030204" pitchFamily="34" charset="0"/>
                <a:cs typeface="Consolas" panose="020B0609020204030204" pitchFamily="49" charset="0"/>
              </a:rPr>
              <a:t>GoToAsync</a:t>
            </a:r>
            <a:r>
              <a:rPr lang="en-US" dirty="0">
                <a:latin typeface="Consolas" panose="020B0609020204030204" pitchFamily="49" charset="0"/>
                <a:ea typeface="Calibri" panose="020F0502020204030204" pitchFamily="34" charset="0"/>
                <a:cs typeface="Consolas" panose="020B0609020204030204" pitchFamily="49" charset="0"/>
              </a:rPr>
              <a:t>($</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"app:///</a:t>
            </a:r>
            <a:r>
              <a:rPr lang="en-US" dirty="0" err="1">
                <a:solidFill>
                  <a:srgbClr val="A31515"/>
                </a:solidFill>
                <a:latin typeface="Consolas" panose="020B0609020204030204" pitchFamily="49" charset="0"/>
                <a:ea typeface="Calibri" panose="020F0502020204030204" pitchFamily="34" charset="0"/>
                <a:cs typeface="Consolas" panose="020B0609020204030204" pitchFamily="49" charset="0"/>
              </a:rPr>
              <a:t>myapp</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dirty="0" err="1">
                <a:solidFill>
                  <a:srgbClr val="A31515"/>
                </a:solidFill>
                <a:latin typeface="Consolas" panose="020B0609020204030204" pitchFamily="49" charset="0"/>
                <a:ea typeface="Calibri" panose="020F0502020204030204" pitchFamily="34" charset="0"/>
                <a:cs typeface="Consolas" panose="020B0609020204030204" pitchFamily="49" charset="0"/>
              </a:rPr>
              <a:t>products?id</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dirty="0" err="1">
                <a:solidFill>
                  <a:srgbClr val="A31515"/>
                </a:solidFill>
                <a:latin typeface="Consolas" panose="020B0609020204030204" pitchFamily="49" charset="0"/>
                <a:ea typeface="Calibri" panose="020F0502020204030204" pitchFamily="34" charset="0"/>
                <a:cs typeface="Consolas" panose="020B0609020204030204" pitchFamily="49" charset="0"/>
              </a:rPr>
              <a:t>productId</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dirty="0">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true</a:t>
            </a:r>
            <a:r>
              <a:rPr lang="en-US" dirty="0">
                <a:latin typeface="Consolas" panose="020B0609020204030204" pitchFamily="49" charset="0"/>
                <a:ea typeface="Calibri" panose="020F0502020204030204" pitchFamily="34" charset="0"/>
                <a:cs typeface="Consolas" panose="020B0609020204030204" pitchFamily="49" charset="0"/>
              </a:rPr>
              <a:t>);              </a:t>
            </a:r>
            <a:r>
              <a:rPr lang="en-US" sz="1100" dirty="0">
                <a:latin typeface="Calibri" panose="020F0502020204030204" pitchFamily="34" charset="0"/>
                <a:ea typeface="Calibri" panose="020F0502020204030204" pitchFamily="34" charset="0"/>
                <a:cs typeface="Times New Roman" panose="02020603050405020304" pitchFamily="18" charset="0"/>
              </a:rPr>
              <a:t>  </a:t>
            </a:r>
            <a:endParaRPr lang="es-ES" sz="18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6687592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7BFF29-93A5-445E-B15C-E5780A68F560}"/>
              </a:ext>
            </a:extLst>
          </p:cNvPr>
          <p:cNvSpPr>
            <a:spLocks noGrp="1"/>
          </p:cNvSpPr>
          <p:nvPr>
            <p:ph type="title"/>
          </p:nvPr>
        </p:nvSpPr>
        <p:spPr/>
        <p:txBody>
          <a:bodyPr/>
          <a:lstStyle/>
          <a:p>
            <a:r>
              <a:rPr lang="es-ES" dirty="0"/>
              <a:t>Interceptar la navegación atrás</a:t>
            </a:r>
          </a:p>
        </p:txBody>
      </p:sp>
      <p:sp>
        <p:nvSpPr>
          <p:cNvPr id="3" name="Marcador de texto 2">
            <a:extLst>
              <a:ext uri="{FF2B5EF4-FFF2-40B4-BE49-F238E27FC236}">
                <a16:creationId xmlns:a16="http://schemas.microsoft.com/office/drawing/2014/main" id="{97C95C39-955F-4B0B-962A-8B839E1F20B3}"/>
              </a:ext>
            </a:extLst>
          </p:cNvPr>
          <p:cNvSpPr>
            <a:spLocks noGrp="1"/>
          </p:cNvSpPr>
          <p:nvPr>
            <p:ph type="body" sz="quarter" idx="10"/>
          </p:nvPr>
        </p:nvSpPr>
        <p:spPr>
          <a:xfrm>
            <a:off x="439793" y="1075778"/>
            <a:ext cx="8263890" cy="1636956"/>
          </a:xfrm>
        </p:spPr>
        <p:txBody>
          <a:bodyPr/>
          <a:lstStyle/>
          <a:p>
            <a:r>
              <a:rPr lang="es-ES" dirty="0"/>
              <a:t>Esta ha sido una gran solicitud y algo que ha sido difícil de manejar en Xamarin.Forms. </a:t>
            </a:r>
          </a:p>
          <a:p>
            <a:r>
              <a:rPr lang="es-ES" dirty="0"/>
              <a:t>Ahora, podemos capturar la navegación antes y después de que se haya completado para implementar código personalizado.</a:t>
            </a:r>
          </a:p>
        </p:txBody>
      </p:sp>
      <p:sp>
        <p:nvSpPr>
          <p:cNvPr id="4" name="Rectángulo 3">
            <a:extLst>
              <a:ext uri="{FF2B5EF4-FFF2-40B4-BE49-F238E27FC236}">
                <a16:creationId xmlns:a16="http://schemas.microsoft.com/office/drawing/2014/main" id="{EF07D3C9-1868-498A-9429-2B8E7C689100}"/>
              </a:ext>
            </a:extLst>
          </p:cNvPr>
          <p:cNvSpPr/>
          <p:nvPr/>
        </p:nvSpPr>
        <p:spPr>
          <a:xfrm>
            <a:off x="439793" y="2712734"/>
            <a:ext cx="4572000" cy="716735"/>
          </a:xfrm>
          <a:prstGeom prst="rect">
            <a:avLst/>
          </a:prstGeom>
        </p:spPr>
        <p:txBody>
          <a:bodyPr>
            <a:spAutoFit/>
          </a:bodyPr>
          <a:lstStyle/>
          <a:p>
            <a:pPr>
              <a:lnSpc>
                <a:spcPct val="115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Shell</a:t>
            </a:r>
            <a:r>
              <a:rPr lang="en-US" sz="1200" dirty="0">
                <a:latin typeface="Consolas" panose="020B0609020204030204" pitchFamily="49" charset="0"/>
                <a:ea typeface="Calibri" panose="020F0502020204030204" pitchFamily="34" charset="0"/>
                <a:cs typeface="Consolas" panose="020B0609020204030204" pitchFamily="49" charset="0"/>
              </a:rPr>
              <a:t> </a:t>
            </a:r>
            <a:br>
              <a:rPr lang="en-US" sz="1200" dirty="0">
                <a:solidFill>
                  <a:srgbClr val="FF0000"/>
                </a:solidFill>
                <a:latin typeface="Consolas" panose="020B0609020204030204" pitchFamily="49" charset="0"/>
                <a:ea typeface="Calibri" panose="020F0502020204030204" pitchFamily="34" charset="0"/>
                <a:cs typeface="Consolas" panose="020B0609020204030204" pitchFamily="49" charset="0"/>
              </a:rPr>
            </a:br>
            <a:r>
              <a:rPr lang="en-US" sz="120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endParaRPr lang="es-E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FF0000"/>
                </a:solidFill>
                <a:latin typeface="Consolas" panose="020B0609020204030204" pitchFamily="49" charset="0"/>
                <a:ea typeface="Calibri" panose="020F0502020204030204" pitchFamily="34" charset="0"/>
                <a:cs typeface="Consolas" panose="020B0609020204030204" pitchFamily="49" charset="0"/>
              </a:rPr>
              <a:t> Navigating</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Shell_Navigating</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ángulo 4">
            <a:extLst>
              <a:ext uri="{FF2B5EF4-FFF2-40B4-BE49-F238E27FC236}">
                <a16:creationId xmlns:a16="http://schemas.microsoft.com/office/drawing/2014/main" id="{26D47811-754C-4D03-8D54-3356E420E403}"/>
              </a:ext>
            </a:extLst>
          </p:cNvPr>
          <p:cNvSpPr/>
          <p:nvPr/>
        </p:nvSpPr>
        <p:spPr>
          <a:xfrm>
            <a:off x="439792" y="3528247"/>
            <a:ext cx="8392507" cy="1599477"/>
          </a:xfrm>
          <a:prstGeom prst="rect">
            <a:avLst/>
          </a:prstGeom>
        </p:spPr>
        <p:txBody>
          <a:bodyPr wrap="square">
            <a:spAutoFit/>
          </a:bodyPr>
          <a:lstStyle/>
          <a:p>
            <a:pPr>
              <a:lnSpc>
                <a:spcPct val="115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private</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err="1">
                <a:latin typeface="Consolas" panose="020B0609020204030204" pitchFamily="49" charset="0"/>
                <a:ea typeface="Calibri" panose="020F0502020204030204" pitchFamily="34" charset="0"/>
                <a:cs typeface="Consolas" panose="020B0609020204030204" pitchFamily="49" charset="0"/>
              </a:rPr>
              <a:t>Shell_Navigating</a:t>
            </a:r>
            <a:r>
              <a:rPr lang="en-US" sz="1200" dirty="0">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object</a:t>
            </a:r>
            <a:r>
              <a:rPr lang="en-US" sz="1200" dirty="0">
                <a:latin typeface="Consolas" panose="020B0609020204030204" pitchFamily="49" charset="0"/>
                <a:ea typeface="Calibri" panose="020F0502020204030204" pitchFamily="34" charset="0"/>
                <a:cs typeface="Consolas" panose="020B0609020204030204" pitchFamily="49" charset="0"/>
              </a:rPr>
              <a:t> sender, </a:t>
            </a:r>
            <a:r>
              <a:rPr lang="en-US" sz="1200" b="1" dirty="0" err="1">
                <a:latin typeface="Consolas" panose="020B0609020204030204" pitchFamily="49" charset="0"/>
                <a:ea typeface="Calibri" panose="020F0502020204030204" pitchFamily="34" charset="0"/>
                <a:cs typeface="Consolas" panose="020B0609020204030204" pitchFamily="49" charset="0"/>
              </a:rPr>
              <a:t>ShellNavigatingEventArgs</a:t>
            </a:r>
            <a:r>
              <a:rPr lang="en-US" sz="1200" dirty="0">
                <a:latin typeface="Consolas" panose="020B0609020204030204" pitchFamily="49" charset="0"/>
                <a:ea typeface="Calibri" panose="020F0502020204030204" pitchFamily="34" charset="0"/>
                <a:cs typeface="Consolas" panose="020B0609020204030204" pitchFamily="49" charset="0"/>
              </a:rPr>
              <a:t> e)</a:t>
            </a:r>
            <a:endParaRPr lang="es-E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latin typeface="Consolas" panose="020B0609020204030204" pitchFamily="49" charset="0"/>
                <a:ea typeface="Calibri" panose="020F0502020204030204" pitchFamily="34" charset="0"/>
                <a:cs typeface="Consolas" panose="020B0609020204030204" pitchFamily="49" charset="0"/>
              </a:rPr>
              <a:t>{</a:t>
            </a:r>
            <a:endParaRPr lang="es-E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200" dirty="0">
                <a:latin typeface="Consolas" panose="020B0609020204030204" pitchFamily="49" charset="0"/>
                <a:ea typeface="Calibri" panose="020F0502020204030204" pitchFamily="34" charset="0"/>
                <a:cs typeface="Consolas" panose="020B0609020204030204" pitchFamily="49" charset="0"/>
              </a:rPr>
              <a:t> (//some Boolean evaluation)</a:t>
            </a:r>
            <a:endParaRPr lang="es-E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s-E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latin typeface="Consolas" panose="020B0609020204030204" pitchFamily="49" charset="0"/>
                <a:ea typeface="Calibri" panose="020F0502020204030204" pitchFamily="34" charset="0"/>
                <a:cs typeface="Consolas" panose="020B0609020204030204" pitchFamily="49" charset="0"/>
              </a:rPr>
              <a:t>        </a:t>
            </a:r>
            <a:r>
              <a:rPr lang="en-US" sz="1200" dirty="0" err="1">
                <a:latin typeface="Consolas" panose="020B0609020204030204" pitchFamily="49" charset="0"/>
                <a:ea typeface="Calibri" panose="020F0502020204030204" pitchFamily="34" charset="0"/>
                <a:cs typeface="Consolas" panose="020B0609020204030204" pitchFamily="49" charset="0"/>
              </a:rPr>
              <a:t>e.Cancel</a:t>
            </a:r>
            <a:r>
              <a:rPr lang="en-US" sz="1200" dirty="0">
                <a:latin typeface="Consolas" panose="020B0609020204030204" pitchFamily="49" charset="0"/>
                <a:ea typeface="Calibri" panose="020F0502020204030204" pitchFamily="34" charset="0"/>
                <a:cs typeface="Consolas" panose="020B0609020204030204" pitchFamily="49" charset="0"/>
              </a:rPr>
              <a:t>(); // do not allow this navigation AND/OR do something else</a:t>
            </a:r>
            <a:endParaRPr lang="es-E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200" dirty="0">
                <a:latin typeface="Consolas" panose="020B0609020204030204" pitchFamily="49" charset="0"/>
                <a:ea typeface="Calibri" panose="020F0502020204030204" pitchFamily="34" charset="0"/>
                <a:cs typeface="Consolas" panose="020B0609020204030204" pitchFamily="49" charset="0"/>
              </a:rPr>
              <a:t>    }</a:t>
            </a:r>
            <a:endParaRPr lang="es-E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200" dirty="0">
                <a:latin typeface="Consolas" panose="020B0609020204030204" pitchFamily="49" charset="0"/>
                <a:ea typeface="Calibri" panose="020F0502020204030204" pitchFamily="34" charset="0"/>
                <a:cs typeface="Consolas" panose="020B0609020204030204" pitchFamily="49" charset="0"/>
              </a:rPr>
              <a:t>}</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2240991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7BFF29-93A5-445E-B15C-E5780A68F560}"/>
              </a:ext>
            </a:extLst>
          </p:cNvPr>
          <p:cNvSpPr>
            <a:spLocks noGrp="1"/>
          </p:cNvSpPr>
          <p:nvPr>
            <p:ph type="title"/>
          </p:nvPr>
        </p:nvSpPr>
        <p:spPr/>
        <p:txBody>
          <a:bodyPr/>
          <a:lstStyle/>
          <a:p>
            <a:r>
              <a:rPr lang="es-ES" dirty="0" err="1"/>
              <a:t>ShellNavigatingEventArgs</a:t>
            </a:r>
            <a:endParaRPr lang="es-ES" dirty="0"/>
          </a:p>
        </p:txBody>
      </p:sp>
      <p:graphicFrame>
        <p:nvGraphicFramePr>
          <p:cNvPr id="6" name="Tabla 5">
            <a:extLst>
              <a:ext uri="{FF2B5EF4-FFF2-40B4-BE49-F238E27FC236}">
                <a16:creationId xmlns:a16="http://schemas.microsoft.com/office/drawing/2014/main" id="{5722C86A-F2E8-422E-9391-2E5C6D300249}"/>
              </a:ext>
            </a:extLst>
          </p:cNvPr>
          <p:cNvGraphicFramePr>
            <a:graphicFrameLocks noGrp="1"/>
          </p:cNvGraphicFramePr>
          <p:nvPr>
            <p:extLst>
              <p:ext uri="{D42A27DB-BD31-4B8C-83A1-F6EECF244321}">
                <p14:modId xmlns:p14="http://schemas.microsoft.com/office/powerpoint/2010/main" val="1033767723"/>
              </p:ext>
            </p:extLst>
          </p:nvPr>
        </p:nvGraphicFramePr>
        <p:xfrm>
          <a:off x="379562" y="1104181"/>
          <a:ext cx="8452737" cy="2769704"/>
        </p:xfrm>
        <a:graphic>
          <a:graphicData uri="http://schemas.openxmlformats.org/drawingml/2006/table">
            <a:tbl>
              <a:tblPr firstRow="1" firstCol="1" bandRow="1">
                <a:tableStyleId>{F5AB1C69-6EDB-4FF4-983F-18BD219EF322}</a:tableStyleId>
              </a:tblPr>
              <a:tblGrid>
                <a:gridCol w="1033313">
                  <a:extLst>
                    <a:ext uri="{9D8B030D-6E8A-4147-A177-3AD203B41FA5}">
                      <a16:colId xmlns:a16="http://schemas.microsoft.com/office/drawing/2014/main" val="1517422481"/>
                    </a:ext>
                  </a:extLst>
                </a:gridCol>
                <a:gridCol w="3338605">
                  <a:extLst>
                    <a:ext uri="{9D8B030D-6E8A-4147-A177-3AD203B41FA5}">
                      <a16:colId xmlns:a16="http://schemas.microsoft.com/office/drawing/2014/main" val="3980046699"/>
                    </a:ext>
                  </a:extLst>
                </a:gridCol>
                <a:gridCol w="4080819">
                  <a:extLst>
                    <a:ext uri="{9D8B030D-6E8A-4147-A177-3AD203B41FA5}">
                      <a16:colId xmlns:a16="http://schemas.microsoft.com/office/drawing/2014/main" val="1705271496"/>
                    </a:ext>
                  </a:extLst>
                </a:gridCol>
              </a:tblGrid>
              <a:tr h="245660">
                <a:tc>
                  <a:txBody>
                    <a:bodyPr/>
                    <a:lstStyle/>
                    <a:p>
                      <a:pPr>
                        <a:lnSpc>
                          <a:spcPct val="115000"/>
                        </a:lnSpc>
                        <a:spcAft>
                          <a:spcPts val="0"/>
                        </a:spcAft>
                      </a:pPr>
                      <a:r>
                        <a:rPr lang="en-US" sz="1100" dirty="0" err="1">
                          <a:effectLst/>
                        </a:rPr>
                        <a:t>Elemento</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dirty="0">
                          <a:effectLst/>
                        </a:rPr>
                        <a:t>Tipo</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dirty="0" err="1">
                          <a:effectLst/>
                        </a:rPr>
                        <a:t>Descripción</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19870829"/>
                  </a:ext>
                </a:extLst>
              </a:tr>
              <a:tr h="245660">
                <a:tc>
                  <a:txBody>
                    <a:bodyPr/>
                    <a:lstStyle/>
                    <a:p>
                      <a:pPr>
                        <a:lnSpc>
                          <a:spcPct val="115000"/>
                        </a:lnSpc>
                        <a:spcAft>
                          <a:spcPts val="0"/>
                        </a:spcAft>
                      </a:pPr>
                      <a:r>
                        <a:rPr lang="en-US" sz="1100">
                          <a:effectLst/>
                        </a:rPr>
                        <a:t>Current</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a:effectLst/>
                        </a:rPr>
                        <a:t>ShellNavigationState</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dirty="0">
                          <a:effectLst/>
                        </a:rPr>
                        <a:t>La URI de la </a:t>
                      </a:r>
                      <a:r>
                        <a:rPr lang="en-US" sz="1100" dirty="0" err="1">
                          <a:effectLst/>
                        </a:rPr>
                        <a:t>página</a:t>
                      </a:r>
                      <a:r>
                        <a:rPr lang="en-US" sz="1100" dirty="0">
                          <a:effectLst/>
                        </a:rPr>
                        <a:t> actual.</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72696423"/>
                  </a:ext>
                </a:extLst>
              </a:tr>
              <a:tr h="508181">
                <a:tc>
                  <a:txBody>
                    <a:bodyPr/>
                    <a:lstStyle/>
                    <a:p>
                      <a:pPr>
                        <a:lnSpc>
                          <a:spcPct val="115000"/>
                        </a:lnSpc>
                        <a:spcAft>
                          <a:spcPts val="0"/>
                        </a:spcAft>
                      </a:pPr>
                      <a:r>
                        <a:rPr lang="en-US" sz="1100" dirty="0">
                          <a:effectLst/>
                        </a:rPr>
                        <a:t>Source</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a:effectLst/>
                        </a:rPr>
                        <a:t>ShellNavigationState</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dirty="0">
                          <a:effectLst/>
                        </a:rPr>
                        <a:t>La URI que </a:t>
                      </a:r>
                      <a:r>
                        <a:rPr lang="en-US" sz="1100" dirty="0" err="1">
                          <a:effectLst/>
                        </a:rPr>
                        <a:t>representa</a:t>
                      </a:r>
                      <a:r>
                        <a:rPr lang="en-US" sz="1100" dirty="0">
                          <a:effectLst/>
                        </a:rPr>
                        <a:t> de </a:t>
                      </a:r>
                      <a:r>
                        <a:rPr lang="en-US" sz="1100" dirty="0" err="1">
                          <a:effectLst/>
                        </a:rPr>
                        <a:t>donde</a:t>
                      </a:r>
                      <a:r>
                        <a:rPr lang="en-US" sz="1100" dirty="0">
                          <a:effectLst/>
                        </a:rPr>
                        <a:t> se ha </a:t>
                      </a:r>
                      <a:r>
                        <a:rPr lang="en-US" sz="1100" dirty="0" err="1">
                          <a:effectLst/>
                        </a:rPr>
                        <a:t>originado</a:t>
                      </a:r>
                      <a:r>
                        <a:rPr lang="en-US" sz="1100" dirty="0">
                          <a:effectLst/>
                        </a:rPr>
                        <a:t> la </a:t>
                      </a:r>
                      <a:r>
                        <a:rPr lang="en-US" sz="1100" dirty="0" err="1">
                          <a:effectLst/>
                        </a:rPr>
                        <a:t>navegación</a:t>
                      </a:r>
                      <a:r>
                        <a:rPr lang="en-US" sz="1100" dirty="0">
                          <a:effectLst/>
                        </a:rPr>
                        <a:t>.</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17695486"/>
                  </a:ext>
                </a:extLst>
              </a:tr>
              <a:tr h="508181">
                <a:tc>
                  <a:txBody>
                    <a:bodyPr/>
                    <a:lstStyle/>
                    <a:p>
                      <a:pPr>
                        <a:lnSpc>
                          <a:spcPct val="115000"/>
                        </a:lnSpc>
                        <a:spcAft>
                          <a:spcPts val="0"/>
                        </a:spcAft>
                      </a:pPr>
                      <a:r>
                        <a:rPr lang="en-US" sz="1100">
                          <a:effectLst/>
                        </a:rPr>
                        <a:t>Target</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a:effectLst/>
                        </a:rPr>
                        <a:t>ShellNavigationState</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dirty="0">
                          <a:effectLst/>
                        </a:rPr>
                        <a:t>La URI que </a:t>
                      </a:r>
                      <a:r>
                        <a:rPr lang="en-US" sz="1100" dirty="0" err="1">
                          <a:effectLst/>
                        </a:rPr>
                        <a:t>representa</a:t>
                      </a:r>
                      <a:r>
                        <a:rPr lang="en-US" sz="1100" dirty="0">
                          <a:effectLst/>
                        </a:rPr>
                        <a:t> </a:t>
                      </a:r>
                      <a:r>
                        <a:rPr lang="en-US" sz="1100" dirty="0" err="1">
                          <a:effectLst/>
                        </a:rPr>
                        <a:t>hacia</a:t>
                      </a:r>
                      <a:r>
                        <a:rPr lang="en-US" sz="1100" dirty="0">
                          <a:effectLst/>
                        </a:rPr>
                        <a:t> </a:t>
                      </a:r>
                      <a:r>
                        <a:rPr lang="en-US" sz="1100" dirty="0" err="1">
                          <a:effectLst/>
                        </a:rPr>
                        <a:t>donde</a:t>
                      </a:r>
                      <a:r>
                        <a:rPr lang="en-US" sz="1100" dirty="0">
                          <a:effectLst/>
                        </a:rPr>
                        <a:t> se </a:t>
                      </a:r>
                      <a:r>
                        <a:rPr lang="en-US" sz="1100" dirty="0" err="1">
                          <a:effectLst/>
                        </a:rPr>
                        <a:t>navegará</a:t>
                      </a:r>
                      <a:r>
                        <a:rPr lang="en-US" sz="1100" dirty="0">
                          <a:effectLst/>
                        </a:rPr>
                        <a:t>.</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85970006"/>
                  </a:ext>
                </a:extLst>
              </a:tr>
              <a:tr h="508181">
                <a:tc>
                  <a:txBody>
                    <a:bodyPr/>
                    <a:lstStyle/>
                    <a:p>
                      <a:pPr>
                        <a:lnSpc>
                          <a:spcPct val="115000"/>
                        </a:lnSpc>
                        <a:spcAft>
                          <a:spcPts val="0"/>
                        </a:spcAft>
                      </a:pPr>
                      <a:r>
                        <a:rPr lang="en-US" sz="1100">
                          <a:effectLst/>
                        </a:rPr>
                        <a:t>CanCancel</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a:effectLst/>
                        </a:rPr>
                        <a:t>Boolean</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dirty="0" err="1">
                          <a:effectLst/>
                        </a:rPr>
                        <a:t>Propiedad</a:t>
                      </a:r>
                      <a:r>
                        <a:rPr lang="en-US" sz="1100" dirty="0">
                          <a:effectLst/>
                        </a:rPr>
                        <a:t> que </a:t>
                      </a:r>
                      <a:r>
                        <a:rPr lang="en-US" sz="1100" dirty="0" err="1">
                          <a:effectLst/>
                        </a:rPr>
                        <a:t>indica</a:t>
                      </a:r>
                      <a:r>
                        <a:rPr lang="en-US" sz="1100" dirty="0">
                          <a:effectLst/>
                        </a:rPr>
                        <a:t> </a:t>
                      </a:r>
                      <a:r>
                        <a:rPr lang="en-US" sz="1100" dirty="0" err="1">
                          <a:effectLst/>
                        </a:rPr>
                        <a:t>si</a:t>
                      </a:r>
                      <a:r>
                        <a:rPr lang="en-US" sz="1100" dirty="0">
                          <a:effectLst/>
                        </a:rPr>
                        <a:t> la </a:t>
                      </a:r>
                      <a:r>
                        <a:rPr lang="en-US" sz="1100" dirty="0" err="1">
                          <a:effectLst/>
                        </a:rPr>
                        <a:t>navegación</a:t>
                      </a:r>
                      <a:r>
                        <a:rPr lang="en-US" sz="1100" dirty="0">
                          <a:effectLst/>
                        </a:rPr>
                        <a:t> se </a:t>
                      </a:r>
                      <a:r>
                        <a:rPr lang="en-US" sz="1100" dirty="0" err="1">
                          <a:effectLst/>
                        </a:rPr>
                        <a:t>puede</a:t>
                      </a:r>
                      <a:r>
                        <a:rPr lang="en-US" sz="1100" dirty="0">
                          <a:effectLst/>
                        </a:rPr>
                        <a:t> </a:t>
                      </a:r>
                      <a:r>
                        <a:rPr lang="en-US" sz="1100" dirty="0" err="1">
                          <a:effectLst/>
                        </a:rPr>
                        <a:t>cancelar</a:t>
                      </a:r>
                      <a:r>
                        <a:rPr lang="en-US" sz="1100" dirty="0">
                          <a:effectLst/>
                        </a:rPr>
                        <a:t>.</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21650738"/>
                  </a:ext>
                </a:extLst>
              </a:tr>
              <a:tr h="245660">
                <a:tc>
                  <a:txBody>
                    <a:bodyPr/>
                    <a:lstStyle/>
                    <a:p>
                      <a:pPr>
                        <a:lnSpc>
                          <a:spcPct val="115000"/>
                        </a:lnSpc>
                        <a:spcAft>
                          <a:spcPts val="0"/>
                        </a:spcAft>
                      </a:pPr>
                      <a:r>
                        <a:rPr lang="en-US" sz="1100">
                          <a:effectLst/>
                        </a:rPr>
                        <a:t>Cancel</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a:effectLst/>
                        </a:rPr>
                        <a:t>Boolean</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dirty="0" err="1">
                          <a:effectLst/>
                        </a:rPr>
                        <a:t>Método</a:t>
                      </a:r>
                      <a:r>
                        <a:rPr lang="en-US" sz="1100" dirty="0">
                          <a:effectLst/>
                        </a:rPr>
                        <a:t> para </a:t>
                      </a:r>
                      <a:r>
                        <a:rPr lang="en-US" sz="1100" dirty="0" err="1">
                          <a:effectLst/>
                        </a:rPr>
                        <a:t>cancelar</a:t>
                      </a:r>
                      <a:r>
                        <a:rPr lang="en-US" sz="1100" dirty="0">
                          <a:effectLst/>
                        </a:rPr>
                        <a:t> la </a:t>
                      </a:r>
                      <a:r>
                        <a:rPr lang="en-US" sz="1100" dirty="0" err="1">
                          <a:effectLst/>
                        </a:rPr>
                        <a:t>navegación</a:t>
                      </a:r>
                      <a:r>
                        <a:rPr lang="en-US" sz="1100" dirty="0">
                          <a:effectLst/>
                        </a:rPr>
                        <a:t> </a:t>
                      </a:r>
                      <a:r>
                        <a:rPr lang="en-US" sz="1100" dirty="0" err="1">
                          <a:effectLst/>
                        </a:rPr>
                        <a:t>requerida</a:t>
                      </a:r>
                      <a:r>
                        <a:rPr lang="en-US" sz="1100" dirty="0">
                          <a:effectLst/>
                        </a:rPr>
                        <a:t>.</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31969282"/>
                  </a:ext>
                </a:extLst>
              </a:tr>
              <a:tr h="508181">
                <a:tc>
                  <a:txBody>
                    <a:bodyPr/>
                    <a:lstStyle/>
                    <a:p>
                      <a:pPr>
                        <a:lnSpc>
                          <a:spcPct val="115000"/>
                        </a:lnSpc>
                        <a:spcAft>
                          <a:spcPts val="0"/>
                        </a:spcAft>
                      </a:pPr>
                      <a:r>
                        <a:rPr lang="en-US" sz="1100">
                          <a:effectLst/>
                        </a:rPr>
                        <a:t>Canceled</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a:effectLst/>
                        </a:rPr>
                        <a:t>Boolean</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dirty="0" err="1">
                          <a:effectLst/>
                        </a:rPr>
                        <a:t>Propiedad</a:t>
                      </a:r>
                      <a:r>
                        <a:rPr lang="en-US" sz="1100" dirty="0">
                          <a:effectLst/>
                        </a:rPr>
                        <a:t> que </a:t>
                      </a:r>
                      <a:r>
                        <a:rPr lang="en-US" sz="1100" dirty="0" err="1">
                          <a:effectLst/>
                        </a:rPr>
                        <a:t>indica</a:t>
                      </a:r>
                      <a:r>
                        <a:rPr lang="en-US" sz="1100" dirty="0">
                          <a:effectLst/>
                        </a:rPr>
                        <a:t> </a:t>
                      </a:r>
                      <a:r>
                        <a:rPr lang="en-US" sz="1100" dirty="0" err="1">
                          <a:effectLst/>
                        </a:rPr>
                        <a:t>si</a:t>
                      </a:r>
                      <a:r>
                        <a:rPr lang="en-US" sz="1100" dirty="0">
                          <a:effectLst/>
                        </a:rPr>
                        <a:t> la </a:t>
                      </a:r>
                      <a:r>
                        <a:rPr lang="en-US" sz="1100" dirty="0" err="1">
                          <a:effectLst/>
                        </a:rPr>
                        <a:t>navegación</a:t>
                      </a:r>
                      <a:r>
                        <a:rPr lang="en-US" sz="1100" dirty="0">
                          <a:effectLst/>
                        </a:rPr>
                        <a:t> ha </a:t>
                      </a:r>
                      <a:r>
                        <a:rPr lang="en-US" sz="1100" dirty="0" err="1">
                          <a:effectLst/>
                        </a:rPr>
                        <a:t>sido</a:t>
                      </a:r>
                      <a:r>
                        <a:rPr lang="en-US" sz="1100" dirty="0">
                          <a:effectLst/>
                        </a:rPr>
                        <a:t> </a:t>
                      </a:r>
                      <a:r>
                        <a:rPr lang="en-US" sz="1100" dirty="0" err="1">
                          <a:effectLst/>
                        </a:rPr>
                        <a:t>cancelada</a:t>
                      </a:r>
                      <a:r>
                        <a:rPr lang="en-US" sz="1100" dirty="0">
                          <a:effectLst/>
                        </a:rPr>
                        <a:t>.</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93051194"/>
                  </a:ext>
                </a:extLst>
              </a:tr>
            </a:tbl>
          </a:graphicData>
        </a:graphic>
      </p:graphicFrame>
    </p:spTree>
    <p:extLst>
      <p:ext uri="{BB962C8B-B14F-4D97-AF65-F5344CB8AC3E}">
        <p14:creationId xmlns:p14="http://schemas.microsoft.com/office/powerpoint/2010/main" val="263333431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7BFF29-93A5-445E-B15C-E5780A68F560}"/>
              </a:ext>
            </a:extLst>
          </p:cNvPr>
          <p:cNvSpPr>
            <a:spLocks noGrp="1"/>
          </p:cNvSpPr>
          <p:nvPr>
            <p:ph type="title"/>
          </p:nvPr>
        </p:nvSpPr>
        <p:spPr/>
        <p:txBody>
          <a:bodyPr/>
          <a:lstStyle/>
          <a:p>
            <a:r>
              <a:rPr lang="es-ES" dirty="0"/>
              <a:t>La barra de navegación</a:t>
            </a:r>
          </a:p>
        </p:txBody>
      </p:sp>
      <p:sp>
        <p:nvSpPr>
          <p:cNvPr id="3" name="Marcador de texto 2">
            <a:extLst>
              <a:ext uri="{FF2B5EF4-FFF2-40B4-BE49-F238E27FC236}">
                <a16:creationId xmlns:a16="http://schemas.microsoft.com/office/drawing/2014/main" id="{97C95C39-955F-4B0B-962A-8B839E1F20B3}"/>
              </a:ext>
            </a:extLst>
          </p:cNvPr>
          <p:cNvSpPr>
            <a:spLocks noGrp="1"/>
          </p:cNvSpPr>
          <p:nvPr>
            <p:ph type="body" sz="quarter" idx="10"/>
          </p:nvPr>
        </p:nvSpPr>
        <p:spPr>
          <a:xfrm>
            <a:off x="439793" y="1075778"/>
            <a:ext cx="8263890" cy="1750321"/>
          </a:xfrm>
        </p:spPr>
        <p:txBody>
          <a:bodyPr/>
          <a:lstStyle/>
          <a:p>
            <a:r>
              <a:rPr lang="es-ES" dirty="0"/>
              <a:t>Shell está enfocado en facilitar las cosas, y la barra de navegación es uno de los controles nativos más difíciles de personalizar en las plataformas móviles. Las personalizaciones comunes incluyen la capacidad de agregar imágenes personalizadas para el botón Atrás o para agregar contenido personalizado al espacio de título y el comportamiento de búsqueda plegable.</a:t>
            </a:r>
          </a:p>
        </p:txBody>
      </p:sp>
      <p:sp>
        <p:nvSpPr>
          <p:cNvPr id="4" name="Rectángulo 3">
            <a:extLst>
              <a:ext uri="{FF2B5EF4-FFF2-40B4-BE49-F238E27FC236}">
                <a16:creationId xmlns:a16="http://schemas.microsoft.com/office/drawing/2014/main" id="{24C58FB2-DC2F-4253-BAD6-467AACE7CEA3}"/>
              </a:ext>
            </a:extLst>
          </p:cNvPr>
          <p:cNvSpPr/>
          <p:nvPr/>
        </p:nvSpPr>
        <p:spPr>
          <a:xfrm>
            <a:off x="439792" y="2826099"/>
            <a:ext cx="5917875" cy="1169551"/>
          </a:xfrm>
          <a:prstGeom prst="rect">
            <a:avLst/>
          </a:prstGeom>
        </p:spPr>
        <p:txBody>
          <a:bodyPr wrap="square">
            <a:spAutoFit/>
          </a:bodyPr>
          <a:lstStyle/>
          <a:p>
            <a:r>
              <a:rPr lang="es-ES" dirty="0">
                <a:solidFill>
                  <a:srgbClr val="0000FF"/>
                </a:solidFill>
                <a:latin typeface="Consolas" panose="020B0609020204030204" pitchFamily="49" charset="0"/>
              </a:rPr>
              <a:t>&lt;</a:t>
            </a:r>
            <a:r>
              <a:rPr lang="es-ES" dirty="0" err="1">
                <a:solidFill>
                  <a:srgbClr val="A31515"/>
                </a:solidFill>
                <a:latin typeface="Consolas" panose="020B0609020204030204" pitchFamily="49" charset="0"/>
              </a:rPr>
              <a:t>Shell.TitleView</a:t>
            </a:r>
            <a:r>
              <a:rPr lang="es-ES" dirty="0">
                <a:solidFill>
                  <a:srgbClr val="0000FF"/>
                </a:solidFill>
                <a:latin typeface="Consolas" panose="020B0609020204030204" pitchFamily="49" charset="0"/>
              </a:rPr>
              <a:t>&gt;</a:t>
            </a:r>
            <a:endParaRPr lang="es-ES" dirty="0">
              <a:latin typeface="Consolas" panose="020B0609020204030204" pitchFamily="49" charset="0"/>
            </a:endParaRPr>
          </a:p>
          <a:p>
            <a:r>
              <a:rPr lang="es-ES" dirty="0">
                <a:latin typeface="Consolas" panose="020B0609020204030204" pitchFamily="49" charset="0"/>
              </a:rPr>
              <a:t>    </a:t>
            </a:r>
            <a:r>
              <a:rPr lang="es-ES" dirty="0">
                <a:solidFill>
                  <a:srgbClr val="0000FF"/>
                </a:solidFill>
                <a:latin typeface="Consolas" panose="020B0609020204030204" pitchFamily="49" charset="0"/>
              </a:rPr>
              <a:t>&lt;</a:t>
            </a:r>
            <a:r>
              <a:rPr lang="es-ES" dirty="0" err="1">
                <a:solidFill>
                  <a:srgbClr val="A31515"/>
                </a:solidFill>
                <a:latin typeface="Consolas" panose="020B0609020204030204" pitchFamily="49" charset="0"/>
              </a:rPr>
              <a:t>StackLayout</a:t>
            </a:r>
            <a:r>
              <a:rPr lang="es-ES" dirty="0">
                <a:solidFill>
                  <a:srgbClr val="0000FF"/>
                </a:solidFill>
                <a:latin typeface="Consolas" panose="020B0609020204030204" pitchFamily="49" charset="0"/>
              </a:rPr>
              <a:t>&gt;</a:t>
            </a:r>
            <a:endParaRPr lang="es-ES" dirty="0">
              <a:latin typeface="Consolas" panose="020B0609020204030204" pitchFamily="49" charset="0"/>
            </a:endParaRPr>
          </a:p>
          <a:p>
            <a:r>
              <a:rPr lang="es-ES" dirty="0">
                <a:latin typeface="Consolas" panose="020B0609020204030204" pitchFamily="49" charset="0"/>
              </a:rPr>
              <a:t>        </a:t>
            </a:r>
            <a:r>
              <a:rPr lang="es-ES" dirty="0">
                <a:solidFill>
                  <a:srgbClr val="0000FF"/>
                </a:solidFill>
                <a:latin typeface="Consolas" panose="020B0609020204030204" pitchFamily="49" charset="0"/>
              </a:rPr>
              <a:t>&lt;</a:t>
            </a:r>
            <a:r>
              <a:rPr lang="es-ES" dirty="0" err="1">
                <a:solidFill>
                  <a:srgbClr val="A31515"/>
                </a:solidFill>
                <a:latin typeface="Consolas" panose="020B0609020204030204" pitchFamily="49" charset="0"/>
              </a:rPr>
              <a:t>Image</a:t>
            </a:r>
            <a:r>
              <a:rPr lang="es-ES" dirty="0">
                <a:solidFill>
                  <a:srgbClr val="FF0000"/>
                </a:solidFill>
                <a:latin typeface="Consolas" panose="020B0609020204030204" pitchFamily="49" charset="0"/>
              </a:rPr>
              <a:t> </a:t>
            </a:r>
            <a:r>
              <a:rPr lang="es-ES" dirty="0" err="1">
                <a:solidFill>
                  <a:srgbClr val="FF0000"/>
                </a:solidFill>
                <a:latin typeface="Consolas" panose="020B0609020204030204" pitchFamily="49" charset="0"/>
              </a:rPr>
              <a:t>Margin</a:t>
            </a:r>
            <a:r>
              <a:rPr lang="es-ES" dirty="0">
                <a:solidFill>
                  <a:srgbClr val="0000FF"/>
                </a:solidFill>
                <a:latin typeface="Consolas" panose="020B0609020204030204" pitchFamily="49" charset="0"/>
              </a:rPr>
              <a:t>="10,0,0,0"</a:t>
            </a:r>
            <a:r>
              <a:rPr lang="es-ES" dirty="0">
                <a:solidFill>
                  <a:srgbClr val="FF0000"/>
                </a:solidFill>
                <a:latin typeface="Consolas" panose="020B0609020204030204" pitchFamily="49" charset="0"/>
              </a:rPr>
              <a:t> Source</a:t>
            </a:r>
            <a:r>
              <a:rPr lang="es-ES" dirty="0">
                <a:solidFill>
                  <a:srgbClr val="0000FF"/>
                </a:solidFill>
                <a:latin typeface="Consolas" panose="020B0609020204030204" pitchFamily="49" charset="0"/>
              </a:rPr>
              <a:t>="</a:t>
            </a:r>
            <a:r>
              <a:rPr lang="es-ES" dirty="0" err="1">
                <a:solidFill>
                  <a:srgbClr val="0000FF"/>
                </a:solidFill>
                <a:latin typeface="Consolas" panose="020B0609020204030204" pitchFamily="49" charset="0"/>
              </a:rPr>
              <a:t>gear</a:t>
            </a:r>
            <a:r>
              <a:rPr lang="es-ES" dirty="0">
                <a:solidFill>
                  <a:srgbClr val="0000FF"/>
                </a:solidFill>
                <a:latin typeface="Consolas" panose="020B0609020204030204" pitchFamily="49" charset="0"/>
              </a:rPr>
              <a:t>"/&gt;</a:t>
            </a:r>
            <a:endParaRPr lang="es-ES" dirty="0">
              <a:latin typeface="Consolas" panose="020B0609020204030204" pitchFamily="49" charset="0"/>
            </a:endParaRPr>
          </a:p>
          <a:p>
            <a:r>
              <a:rPr lang="es-ES" dirty="0">
                <a:latin typeface="Consolas" panose="020B0609020204030204" pitchFamily="49" charset="0"/>
              </a:rPr>
              <a:t>    </a:t>
            </a:r>
            <a:r>
              <a:rPr lang="es-ES" dirty="0">
                <a:solidFill>
                  <a:srgbClr val="0000FF"/>
                </a:solidFill>
                <a:latin typeface="Consolas" panose="020B0609020204030204" pitchFamily="49" charset="0"/>
              </a:rPr>
              <a:t>&lt;/</a:t>
            </a:r>
            <a:r>
              <a:rPr lang="es-ES" dirty="0" err="1">
                <a:solidFill>
                  <a:srgbClr val="A31515"/>
                </a:solidFill>
                <a:latin typeface="Consolas" panose="020B0609020204030204" pitchFamily="49" charset="0"/>
              </a:rPr>
              <a:t>StackLayout</a:t>
            </a:r>
            <a:r>
              <a:rPr lang="es-ES" dirty="0">
                <a:solidFill>
                  <a:srgbClr val="0000FF"/>
                </a:solidFill>
                <a:latin typeface="Consolas" panose="020B0609020204030204" pitchFamily="49" charset="0"/>
              </a:rPr>
              <a:t>&gt;</a:t>
            </a:r>
            <a:endParaRPr lang="es-ES" dirty="0">
              <a:latin typeface="Consolas" panose="020B0609020204030204" pitchFamily="49" charset="0"/>
            </a:endParaRPr>
          </a:p>
          <a:p>
            <a:r>
              <a:rPr lang="es-ES" dirty="0">
                <a:solidFill>
                  <a:srgbClr val="0000FF"/>
                </a:solidFill>
                <a:latin typeface="Consolas" panose="020B0609020204030204" pitchFamily="49" charset="0"/>
              </a:rPr>
              <a:t>&lt;/</a:t>
            </a:r>
            <a:r>
              <a:rPr lang="es-ES" dirty="0" err="1">
                <a:solidFill>
                  <a:srgbClr val="A31515"/>
                </a:solidFill>
                <a:latin typeface="Consolas" panose="020B0609020204030204" pitchFamily="49" charset="0"/>
              </a:rPr>
              <a:t>Shell.TitleView</a:t>
            </a:r>
            <a:r>
              <a:rPr lang="es-ES" dirty="0">
                <a:solidFill>
                  <a:srgbClr val="0000FF"/>
                </a:solidFill>
                <a:latin typeface="Consolas" panose="020B0609020204030204" pitchFamily="49" charset="0"/>
              </a:rPr>
              <a:t>&gt;</a:t>
            </a:r>
            <a:endParaRPr lang="es-ES" dirty="0"/>
          </a:p>
        </p:txBody>
      </p:sp>
    </p:spTree>
    <p:extLst>
      <p:ext uri="{BB962C8B-B14F-4D97-AF65-F5344CB8AC3E}">
        <p14:creationId xmlns:p14="http://schemas.microsoft.com/office/powerpoint/2010/main" val="88487727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7BFF29-93A5-445E-B15C-E5780A68F560}"/>
              </a:ext>
            </a:extLst>
          </p:cNvPr>
          <p:cNvSpPr>
            <a:spLocks noGrp="1"/>
          </p:cNvSpPr>
          <p:nvPr>
            <p:ph type="title"/>
          </p:nvPr>
        </p:nvSpPr>
        <p:spPr/>
        <p:txBody>
          <a:bodyPr/>
          <a:lstStyle/>
          <a:p>
            <a:r>
              <a:rPr lang="es-ES" dirty="0"/>
              <a:t>La barra de navegación</a:t>
            </a:r>
          </a:p>
        </p:txBody>
      </p:sp>
      <p:sp>
        <p:nvSpPr>
          <p:cNvPr id="3" name="Marcador de texto 2">
            <a:extLst>
              <a:ext uri="{FF2B5EF4-FFF2-40B4-BE49-F238E27FC236}">
                <a16:creationId xmlns:a16="http://schemas.microsoft.com/office/drawing/2014/main" id="{97C95C39-955F-4B0B-962A-8B839E1F20B3}"/>
              </a:ext>
            </a:extLst>
          </p:cNvPr>
          <p:cNvSpPr>
            <a:spLocks noGrp="1"/>
          </p:cNvSpPr>
          <p:nvPr>
            <p:ph type="body" sz="quarter" idx="10"/>
          </p:nvPr>
        </p:nvSpPr>
        <p:spPr>
          <a:xfrm>
            <a:off x="439793" y="1075778"/>
            <a:ext cx="8263890" cy="4124176"/>
          </a:xfrm>
        </p:spPr>
        <p:txBody>
          <a:bodyPr/>
          <a:lstStyle/>
          <a:p>
            <a:r>
              <a:rPr lang="es-ES" sz="1600" dirty="0"/>
              <a:t>Es un patrón común integrar un campo de búsqueda en la barra de navegación y, en algunos casos, incluso tenerlo dentro y fuera de ese espacio. Shell presenta </a:t>
            </a:r>
            <a:r>
              <a:rPr lang="es-ES" sz="1600" b="1" dirty="0" err="1"/>
              <a:t>SearchHandler</a:t>
            </a:r>
            <a:r>
              <a:rPr lang="es-ES" sz="1600" dirty="0"/>
              <a:t> que contiene toda la lógica de búsqueda de </a:t>
            </a:r>
            <a:r>
              <a:rPr lang="es-ES" sz="1600" dirty="0" err="1"/>
              <a:t>ContentPage</a:t>
            </a:r>
            <a:r>
              <a:rPr lang="es-ES" sz="1600" dirty="0"/>
              <a:t>, así como el comportamiento deseado de la UI. </a:t>
            </a:r>
            <a:r>
              <a:rPr lang="es-ES" sz="1600" dirty="0" err="1"/>
              <a:t>SearchHandler</a:t>
            </a:r>
            <a:r>
              <a:rPr lang="es-ES" sz="1600" dirty="0"/>
              <a:t> expone </a:t>
            </a:r>
            <a:r>
              <a:rPr lang="es-ES" sz="1600" b="1" dirty="0" err="1"/>
              <a:t>SearchBoxVisibility</a:t>
            </a:r>
            <a:r>
              <a:rPr lang="es-ES" sz="1600" dirty="0"/>
              <a:t> para controlar el estado de la interfaz de usuario y otras propiedades.</a:t>
            </a:r>
          </a:p>
          <a:p>
            <a:pPr marL="285750" indent="-285750">
              <a:lnSpc>
                <a:spcPct val="100000"/>
              </a:lnSpc>
              <a:buFont typeface="Arial" panose="020B0604020202020204" pitchFamily="34" charset="0"/>
              <a:buChar char="•"/>
            </a:pPr>
            <a:r>
              <a:rPr lang="en-US" sz="1400" dirty="0" err="1"/>
              <a:t>Collapsable</a:t>
            </a:r>
            <a:endParaRPr lang="es-ES" sz="1400" dirty="0"/>
          </a:p>
          <a:p>
            <a:pPr marL="285750" indent="-285750">
              <a:lnSpc>
                <a:spcPct val="100000"/>
              </a:lnSpc>
              <a:buFont typeface="Arial" panose="020B0604020202020204" pitchFamily="34" charset="0"/>
              <a:buChar char="•"/>
            </a:pPr>
            <a:r>
              <a:rPr lang="en-US" sz="1400" dirty="0"/>
              <a:t>Expanded</a:t>
            </a:r>
            <a:endParaRPr lang="es-ES" sz="1400" dirty="0"/>
          </a:p>
          <a:p>
            <a:pPr marL="285750" indent="-285750">
              <a:lnSpc>
                <a:spcPct val="100000"/>
              </a:lnSpc>
              <a:buFont typeface="Arial" panose="020B0604020202020204" pitchFamily="34" charset="0"/>
              <a:buChar char="•"/>
            </a:pPr>
            <a:r>
              <a:rPr lang="en-US" sz="1400" dirty="0"/>
              <a:t>Hidden</a:t>
            </a:r>
            <a:endParaRPr lang="es-ES" sz="1400" dirty="0"/>
          </a:p>
          <a:p>
            <a:pPr marL="285750" indent="-285750">
              <a:lnSpc>
                <a:spcPct val="100000"/>
              </a:lnSpc>
              <a:buFont typeface="Arial" panose="020B0604020202020204" pitchFamily="34" charset="0"/>
              <a:buChar char="•"/>
            </a:pPr>
            <a:r>
              <a:rPr lang="en-US" sz="1400" dirty="0" err="1"/>
              <a:t>IsSearchEnabled</a:t>
            </a:r>
            <a:endParaRPr lang="es-ES" sz="1400" dirty="0"/>
          </a:p>
          <a:p>
            <a:pPr marL="285750" indent="-285750">
              <a:lnSpc>
                <a:spcPct val="100000"/>
              </a:lnSpc>
              <a:buFont typeface="Arial" panose="020B0604020202020204" pitchFamily="34" charset="0"/>
              <a:buChar char="•"/>
            </a:pPr>
            <a:r>
              <a:rPr lang="en-US" sz="1400" dirty="0" err="1"/>
              <a:t>ShowResults</a:t>
            </a:r>
            <a:endParaRPr lang="es-ES" sz="1400" dirty="0"/>
          </a:p>
          <a:p>
            <a:pPr marL="285750" indent="-285750">
              <a:lnSpc>
                <a:spcPct val="100000"/>
              </a:lnSpc>
              <a:buFont typeface="Arial" panose="020B0604020202020204" pitchFamily="34" charset="0"/>
              <a:buChar char="•"/>
            </a:pPr>
            <a:r>
              <a:rPr lang="en-US" sz="1400" dirty="0"/>
              <a:t>Placeholder</a:t>
            </a:r>
            <a:endParaRPr lang="es-ES" sz="1400" dirty="0"/>
          </a:p>
        </p:txBody>
      </p:sp>
    </p:spTree>
    <p:extLst>
      <p:ext uri="{BB962C8B-B14F-4D97-AF65-F5344CB8AC3E}">
        <p14:creationId xmlns:p14="http://schemas.microsoft.com/office/powerpoint/2010/main" val="248435653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3971" dirty="0">
                <a:solidFill>
                  <a:schemeClr val="bg1"/>
                </a:solidFill>
              </a:rPr>
              <a:t>DEMO</a:t>
            </a:r>
          </a:p>
        </p:txBody>
      </p:sp>
      <p:sp>
        <p:nvSpPr>
          <p:cNvPr id="5" name="Marcador de texto 4"/>
          <p:cNvSpPr>
            <a:spLocks noGrp="1"/>
          </p:cNvSpPr>
          <p:nvPr>
            <p:ph type="subTitle" idx="1"/>
          </p:nvPr>
        </p:nvSpPr>
        <p:spPr/>
        <p:txBody>
          <a:bodyPr/>
          <a:lstStyle/>
          <a:p>
            <a:r>
              <a:rPr lang="es-ES" sz="2000" dirty="0">
                <a:solidFill>
                  <a:schemeClr val="bg1"/>
                </a:solidFill>
              </a:rPr>
              <a:t>La nueva navegación en Shell</a:t>
            </a:r>
          </a:p>
        </p:txBody>
      </p:sp>
    </p:spTree>
    <p:extLst>
      <p:ext uri="{BB962C8B-B14F-4D97-AF65-F5344CB8AC3E}">
        <p14:creationId xmlns:p14="http://schemas.microsoft.com/office/powerpoint/2010/main" val="17776331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3971" dirty="0" err="1">
                <a:solidFill>
                  <a:schemeClr val="bg1"/>
                </a:solidFill>
              </a:rPr>
              <a:t>Visuals</a:t>
            </a:r>
            <a:endParaRPr lang="es-ES" sz="3971" dirty="0">
              <a:solidFill>
                <a:schemeClr val="bg1"/>
              </a:solidFill>
            </a:endParaRPr>
          </a:p>
        </p:txBody>
      </p:sp>
      <p:sp>
        <p:nvSpPr>
          <p:cNvPr id="5" name="Marcador de texto 4"/>
          <p:cNvSpPr>
            <a:spLocks noGrp="1"/>
          </p:cNvSpPr>
          <p:nvPr>
            <p:ph type="subTitle" idx="1"/>
          </p:nvPr>
        </p:nvSpPr>
        <p:spPr/>
        <p:txBody>
          <a:bodyPr/>
          <a:lstStyle/>
          <a:p>
            <a:r>
              <a:rPr lang="es-ES" sz="2000" dirty="0">
                <a:solidFill>
                  <a:schemeClr val="bg1"/>
                </a:solidFill>
              </a:rPr>
              <a:t>Facilitar conseguir misma UI en diferentes plataformas</a:t>
            </a:r>
          </a:p>
        </p:txBody>
      </p:sp>
    </p:spTree>
    <p:extLst>
      <p:ext uri="{BB962C8B-B14F-4D97-AF65-F5344CB8AC3E}">
        <p14:creationId xmlns:p14="http://schemas.microsoft.com/office/powerpoint/2010/main" val="30950524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7BFF29-93A5-445E-B15C-E5780A68F560}"/>
              </a:ext>
            </a:extLst>
          </p:cNvPr>
          <p:cNvSpPr>
            <a:spLocks noGrp="1"/>
          </p:cNvSpPr>
          <p:nvPr>
            <p:ph type="title"/>
          </p:nvPr>
        </p:nvSpPr>
        <p:spPr/>
        <p:txBody>
          <a:bodyPr/>
          <a:lstStyle/>
          <a:p>
            <a:r>
              <a:rPr lang="es-ES" dirty="0" err="1"/>
              <a:t>Drawing</a:t>
            </a:r>
            <a:r>
              <a:rPr lang="es-ES" dirty="0"/>
              <a:t> </a:t>
            </a:r>
            <a:r>
              <a:rPr lang="es-ES" dirty="0" err="1"/>
              <a:t>Spec</a:t>
            </a:r>
            <a:endParaRPr lang="es-ES" dirty="0"/>
          </a:p>
        </p:txBody>
      </p:sp>
      <p:sp>
        <p:nvSpPr>
          <p:cNvPr id="3" name="Marcador de texto 2">
            <a:extLst>
              <a:ext uri="{FF2B5EF4-FFF2-40B4-BE49-F238E27FC236}">
                <a16:creationId xmlns:a16="http://schemas.microsoft.com/office/drawing/2014/main" id="{97C95C39-955F-4B0B-962A-8B839E1F20B3}"/>
              </a:ext>
            </a:extLst>
          </p:cNvPr>
          <p:cNvSpPr>
            <a:spLocks noGrp="1"/>
          </p:cNvSpPr>
          <p:nvPr>
            <p:ph type="body" sz="quarter" idx="10"/>
          </p:nvPr>
        </p:nvSpPr>
        <p:spPr>
          <a:xfrm>
            <a:off x="439793" y="1075778"/>
            <a:ext cx="8263890" cy="2592603"/>
          </a:xfrm>
        </p:spPr>
        <p:txBody>
          <a:bodyPr/>
          <a:lstStyle/>
          <a:p>
            <a:r>
              <a:rPr lang="es-ES" dirty="0"/>
              <a:t>Actualmente, muchas aplicaciones se ven a nivel estético exactamente igual en todas las plataformas. En Xamarin.Forms, para conseguir este resultado, en ocasiones hacen falta </a:t>
            </a:r>
            <a:r>
              <a:rPr lang="es-ES" dirty="0" err="1"/>
              <a:t>Custom</a:t>
            </a:r>
            <a:r>
              <a:rPr lang="es-ES" dirty="0"/>
              <a:t> Renders o efectos (código específico de plataforma) para conseguirlo.</a:t>
            </a:r>
          </a:p>
          <a:p>
            <a:r>
              <a:rPr lang="es-ES" dirty="0"/>
              <a:t>Por ese motivo, junto a Shell llega una nueva opción para conseguir la misma interfaz de usuario en diferentes plataformas sin necesidad de requerir tanto a </a:t>
            </a:r>
            <a:r>
              <a:rPr lang="es-ES" dirty="0" err="1"/>
              <a:t>Custom</a:t>
            </a:r>
            <a:r>
              <a:rPr lang="es-ES" dirty="0"/>
              <a:t> Renders o efectos.</a:t>
            </a:r>
          </a:p>
        </p:txBody>
      </p:sp>
    </p:spTree>
    <p:extLst>
      <p:ext uri="{BB962C8B-B14F-4D97-AF65-F5344CB8AC3E}">
        <p14:creationId xmlns:p14="http://schemas.microsoft.com/office/powerpoint/2010/main" val="54383237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7BFF29-93A5-445E-B15C-E5780A68F560}"/>
              </a:ext>
            </a:extLst>
          </p:cNvPr>
          <p:cNvSpPr>
            <a:spLocks noGrp="1"/>
          </p:cNvSpPr>
          <p:nvPr>
            <p:ph type="title"/>
          </p:nvPr>
        </p:nvSpPr>
        <p:spPr/>
        <p:txBody>
          <a:bodyPr/>
          <a:lstStyle/>
          <a:p>
            <a:r>
              <a:rPr lang="es-ES" dirty="0" err="1"/>
              <a:t>MaterialShell</a:t>
            </a:r>
            <a:endParaRPr lang="es-ES" dirty="0"/>
          </a:p>
        </p:txBody>
      </p:sp>
      <p:sp>
        <p:nvSpPr>
          <p:cNvPr id="3" name="Marcador de texto 2">
            <a:extLst>
              <a:ext uri="{FF2B5EF4-FFF2-40B4-BE49-F238E27FC236}">
                <a16:creationId xmlns:a16="http://schemas.microsoft.com/office/drawing/2014/main" id="{97C95C39-955F-4B0B-962A-8B839E1F20B3}"/>
              </a:ext>
            </a:extLst>
          </p:cNvPr>
          <p:cNvSpPr>
            <a:spLocks noGrp="1"/>
          </p:cNvSpPr>
          <p:nvPr>
            <p:ph type="body" sz="quarter" idx="10"/>
          </p:nvPr>
        </p:nvSpPr>
        <p:spPr>
          <a:xfrm>
            <a:off x="439793" y="1075778"/>
            <a:ext cx="8263890" cy="1636956"/>
          </a:xfrm>
        </p:spPr>
        <p:txBody>
          <a:bodyPr/>
          <a:lstStyle/>
          <a:p>
            <a:r>
              <a:rPr lang="es-ES" dirty="0" err="1"/>
              <a:t>MaterialShell</a:t>
            </a:r>
            <a:r>
              <a:rPr lang="es-ES" dirty="0"/>
              <a:t> consigue mantener utilizando </a:t>
            </a:r>
            <a:r>
              <a:rPr lang="es-ES" dirty="0" err="1"/>
              <a:t>controls</a:t>
            </a:r>
            <a:r>
              <a:rPr lang="es-ES" dirty="0"/>
              <a:t> 100% nativos pero aplicando interfaz Material en Android e iOS.</a:t>
            </a:r>
          </a:p>
          <a:p>
            <a:r>
              <a:rPr lang="es-ES" dirty="0"/>
              <a:t>Para comenzar a utilizarlo, es necesario establecer el </a:t>
            </a:r>
            <a:r>
              <a:rPr lang="es-ES" dirty="0" err="1"/>
              <a:t>flag</a:t>
            </a:r>
            <a:r>
              <a:rPr lang="es-ES" dirty="0"/>
              <a:t>, </a:t>
            </a:r>
            <a:r>
              <a:rPr lang="es-ES" dirty="0" err="1"/>
              <a:t>Visual_Experimental</a:t>
            </a:r>
            <a:r>
              <a:rPr lang="es-ES" dirty="0"/>
              <a:t> antes de inicializar Forms. </a:t>
            </a:r>
          </a:p>
        </p:txBody>
      </p:sp>
      <p:sp>
        <p:nvSpPr>
          <p:cNvPr id="4" name="Rectángulo 3">
            <a:extLst>
              <a:ext uri="{FF2B5EF4-FFF2-40B4-BE49-F238E27FC236}">
                <a16:creationId xmlns:a16="http://schemas.microsoft.com/office/drawing/2014/main" id="{77AC15A6-B486-4F01-8618-FD4544B34B87}"/>
              </a:ext>
            </a:extLst>
          </p:cNvPr>
          <p:cNvSpPr/>
          <p:nvPr/>
        </p:nvSpPr>
        <p:spPr>
          <a:xfrm>
            <a:off x="439793" y="2770787"/>
            <a:ext cx="6271404" cy="307777"/>
          </a:xfrm>
          <a:prstGeom prst="rect">
            <a:avLst/>
          </a:prstGeom>
        </p:spPr>
        <p:txBody>
          <a:bodyPr wrap="square">
            <a:spAutoFit/>
          </a:bodyPr>
          <a:lstStyle/>
          <a:p>
            <a:r>
              <a:rPr lang="pt-BR" dirty="0">
                <a:solidFill>
                  <a:srgbClr val="0000FF"/>
                </a:solidFill>
                <a:latin typeface="Consolas" panose="020B0609020204030204" pitchFamily="49" charset="0"/>
              </a:rPr>
              <a:t>global</a:t>
            </a:r>
            <a:r>
              <a:rPr lang="pt-BR" dirty="0">
                <a:latin typeface="Consolas" panose="020B0609020204030204" pitchFamily="49" charset="0"/>
              </a:rPr>
              <a:t>::</a:t>
            </a:r>
            <a:r>
              <a:rPr lang="pt-BR" dirty="0" err="1">
                <a:latin typeface="Consolas" panose="020B0609020204030204" pitchFamily="49" charset="0"/>
              </a:rPr>
              <a:t>Xamarin.Forms.Forms.SetFlags</a:t>
            </a:r>
            <a:r>
              <a:rPr lang="pt-BR" dirty="0">
                <a:latin typeface="Consolas" panose="020B0609020204030204" pitchFamily="49" charset="0"/>
              </a:rPr>
              <a:t>(</a:t>
            </a:r>
            <a:r>
              <a:rPr lang="pt-BR" dirty="0">
                <a:solidFill>
                  <a:srgbClr val="A31515"/>
                </a:solidFill>
                <a:latin typeface="Consolas" panose="020B0609020204030204" pitchFamily="49" charset="0"/>
              </a:rPr>
              <a:t>"</a:t>
            </a:r>
            <a:r>
              <a:rPr lang="pt-BR" dirty="0" err="1">
                <a:solidFill>
                  <a:srgbClr val="A31515"/>
                </a:solidFill>
                <a:latin typeface="Consolas" panose="020B0609020204030204" pitchFamily="49" charset="0"/>
              </a:rPr>
              <a:t>Visual_Experimental</a:t>
            </a:r>
            <a:r>
              <a:rPr lang="pt-BR" dirty="0">
                <a:solidFill>
                  <a:srgbClr val="A31515"/>
                </a:solidFill>
                <a:latin typeface="Consolas" panose="020B0609020204030204" pitchFamily="49" charset="0"/>
              </a:rPr>
              <a:t>"</a:t>
            </a:r>
            <a:r>
              <a:rPr lang="pt-BR" dirty="0">
                <a:latin typeface="Consolas" panose="020B0609020204030204" pitchFamily="49" charset="0"/>
              </a:rPr>
              <a:t>);</a:t>
            </a:r>
            <a:endParaRPr lang="es-ES" dirty="0"/>
          </a:p>
        </p:txBody>
      </p:sp>
    </p:spTree>
    <p:extLst>
      <p:ext uri="{BB962C8B-B14F-4D97-AF65-F5344CB8AC3E}">
        <p14:creationId xmlns:p14="http://schemas.microsoft.com/office/powerpoint/2010/main" val="32622556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 </a:t>
            </a:r>
            <a:r>
              <a:rPr lang="en-US" dirty="0" err="1"/>
              <a:t>Xamarin.Forms</a:t>
            </a:r>
            <a:endParaRPr lang="en-US" dirty="0"/>
          </a:p>
        </p:txBody>
      </p:sp>
      <p:sp>
        <p:nvSpPr>
          <p:cNvPr id="3" name="Text Placeholder 2"/>
          <p:cNvSpPr>
            <a:spLocks noGrp="1"/>
          </p:cNvSpPr>
          <p:nvPr>
            <p:ph type="body" sz="quarter" idx="10"/>
          </p:nvPr>
        </p:nvSpPr>
        <p:spPr>
          <a:xfrm>
            <a:off x="757637" y="3796899"/>
            <a:ext cx="3376872" cy="694343"/>
          </a:xfrm>
        </p:spPr>
        <p:txBody>
          <a:bodyPr/>
          <a:lstStyle/>
          <a:p>
            <a:pPr algn="ctr">
              <a:lnSpc>
                <a:spcPct val="100000"/>
              </a:lnSpc>
            </a:pPr>
            <a:r>
              <a:rPr lang="en-US" sz="1912" dirty="0" err="1">
                <a:solidFill>
                  <a:schemeClr val="tx1"/>
                </a:solidFill>
              </a:rPr>
              <a:t>Enfoque</a:t>
            </a:r>
            <a:r>
              <a:rPr lang="en-US" sz="1912" dirty="0">
                <a:solidFill>
                  <a:schemeClr val="tx1"/>
                </a:solidFill>
              </a:rPr>
              <a:t> </a:t>
            </a:r>
            <a:r>
              <a:rPr lang="en-US" sz="1912" dirty="0" err="1">
                <a:solidFill>
                  <a:schemeClr val="tx1"/>
                </a:solidFill>
              </a:rPr>
              <a:t>tradicional</a:t>
            </a:r>
            <a:r>
              <a:rPr lang="en-US" sz="1912" dirty="0">
                <a:solidFill>
                  <a:schemeClr val="tx1"/>
                </a:solidFill>
              </a:rPr>
              <a:t> de Xamarin</a:t>
            </a:r>
          </a:p>
        </p:txBody>
      </p:sp>
      <p:sp>
        <p:nvSpPr>
          <p:cNvPr id="4" name="Text Placeholder 3"/>
          <p:cNvSpPr>
            <a:spLocks noGrp="1"/>
          </p:cNvSpPr>
          <p:nvPr>
            <p:ph type="body" sz="quarter" idx="11"/>
          </p:nvPr>
        </p:nvSpPr>
        <p:spPr>
          <a:xfrm>
            <a:off x="4911613" y="3875719"/>
            <a:ext cx="3370453" cy="615523"/>
          </a:xfrm>
        </p:spPr>
        <p:txBody>
          <a:bodyPr/>
          <a:lstStyle/>
          <a:p>
            <a:pPr algn="ctr">
              <a:lnSpc>
                <a:spcPct val="100000"/>
              </a:lnSpc>
            </a:pPr>
            <a:r>
              <a:rPr lang="en-US" sz="1400" dirty="0">
                <a:solidFill>
                  <a:schemeClr val="tx1"/>
                </a:solidFill>
              </a:rPr>
              <a:t>Con </a:t>
            </a:r>
            <a:r>
              <a:rPr lang="en-US" sz="1400" dirty="0" err="1">
                <a:solidFill>
                  <a:schemeClr val="tx1"/>
                </a:solidFill>
              </a:rPr>
              <a:t>Xamarin.Forms</a:t>
            </a:r>
            <a:r>
              <a:rPr lang="en-US" sz="1400" dirty="0">
                <a:solidFill>
                  <a:schemeClr val="tx1"/>
                </a:solidFill>
              </a:rPr>
              <a:t>:</a:t>
            </a:r>
            <a:br>
              <a:rPr lang="en-US" sz="1400" dirty="0">
                <a:solidFill>
                  <a:schemeClr val="tx1"/>
                </a:solidFill>
              </a:rPr>
            </a:br>
            <a:r>
              <a:rPr lang="en-US" sz="1400" dirty="0" err="1">
                <a:solidFill>
                  <a:schemeClr val="tx1"/>
                </a:solidFill>
              </a:rPr>
              <a:t>Más</a:t>
            </a:r>
            <a:r>
              <a:rPr lang="en-US" sz="1400" dirty="0">
                <a:solidFill>
                  <a:schemeClr val="tx1"/>
                </a:solidFill>
              </a:rPr>
              <a:t> </a:t>
            </a:r>
            <a:r>
              <a:rPr lang="en-US" sz="1400" dirty="0" err="1">
                <a:solidFill>
                  <a:schemeClr val="tx1"/>
                </a:solidFill>
              </a:rPr>
              <a:t>código</a:t>
            </a:r>
            <a:r>
              <a:rPr lang="en-US" sz="1400" dirty="0">
                <a:solidFill>
                  <a:schemeClr val="tx1"/>
                </a:solidFill>
              </a:rPr>
              <a:t> </a:t>
            </a:r>
            <a:r>
              <a:rPr lang="en-US" sz="1400" dirty="0" err="1">
                <a:solidFill>
                  <a:schemeClr val="tx1"/>
                </a:solidFill>
              </a:rPr>
              <a:t>compartido</a:t>
            </a:r>
            <a:r>
              <a:rPr lang="en-US" sz="1400" dirty="0">
                <a:solidFill>
                  <a:schemeClr val="tx1"/>
                </a:solidFill>
              </a:rPr>
              <a:t>, </a:t>
            </a:r>
            <a:r>
              <a:rPr lang="en-US" sz="1400" dirty="0" err="1">
                <a:solidFill>
                  <a:schemeClr val="tx1"/>
                </a:solidFill>
              </a:rPr>
              <a:t>todo</a:t>
            </a:r>
            <a:r>
              <a:rPr lang="en-US" sz="1400" dirty="0">
                <a:solidFill>
                  <a:schemeClr val="tx1"/>
                </a:solidFill>
              </a:rPr>
              <a:t> </a:t>
            </a:r>
            <a:r>
              <a:rPr lang="en-US" sz="1400" dirty="0" err="1">
                <a:solidFill>
                  <a:schemeClr val="tx1"/>
                </a:solidFill>
              </a:rPr>
              <a:t>nativo</a:t>
            </a:r>
            <a:endParaRPr lang="en-US" sz="1400" dirty="0">
              <a:solidFill>
                <a:schemeClr val="tx1"/>
              </a:solidFill>
            </a:endParaRPr>
          </a:p>
        </p:txBody>
      </p:sp>
      <p:grpSp>
        <p:nvGrpSpPr>
          <p:cNvPr id="25" name="Group 24"/>
          <p:cNvGrpSpPr/>
          <p:nvPr/>
        </p:nvGrpSpPr>
        <p:grpSpPr>
          <a:xfrm>
            <a:off x="750481" y="1861173"/>
            <a:ext cx="3376872" cy="1902140"/>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3" y="2021411"/>
              <a:ext cx="1968499" cy="621847"/>
            </a:xfrm>
            <a:prstGeom prst="rect">
              <a:avLst/>
            </a:prstGeom>
            <a:noFill/>
          </p:spPr>
          <p:txBody>
            <a:bodyPr wrap="square" lIns="134444" tIns="107555" rIns="134444" bIns="107555" rtlCol="0">
              <a:spAutoFit/>
            </a:bodyPr>
            <a:lstStyle/>
            <a:p>
              <a:pPr algn="ctr" defTabSz="685445" fontAlgn="base">
                <a:spcBef>
                  <a:spcPct val="0"/>
                </a:spcBef>
                <a:spcAft>
                  <a:spcPct val="0"/>
                </a:spcAft>
              </a:pPr>
              <a:r>
                <a:rPr lang="en-US" sz="9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solidFill>
                    <a:srgbClr val="00BBF1"/>
                  </a:solidFill>
                  <a:ea typeface="Segoe UI" pitchFamily="34" charset="0"/>
                  <a:cs typeface="Segoe UI" pitchFamily="34" charset="0"/>
                </a:rPr>
                <a:t> </a:t>
              </a:r>
            </a:p>
          </p:txBody>
        </p:sp>
        <p:sp>
          <p:nvSpPr>
            <p:cNvPr id="31" name="TextBox 30"/>
            <p:cNvSpPr txBox="1"/>
            <p:nvPr/>
          </p:nvSpPr>
          <p:spPr>
            <a:xfrm>
              <a:off x="6845301" y="2021411"/>
              <a:ext cx="1968499" cy="621847"/>
            </a:xfrm>
            <a:prstGeom prst="rect">
              <a:avLst/>
            </a:prstGeom>
            <a:noFill/>
          </p:spPr>
          <p:txBody>
            <a:bodyPr wrap="square" lIns="134444" tIns="107555" rIns="134444" bIns="107555" rtlCol="0">
              <a:spAutoFit/>
            </a:bodyPr>
            <a:lstStyle/>
            <a:p>
              <a:pPr algn="ctr" defTabSz="685445" fontAlgn="base">
                <a:spcBef>
                  <a:spcPct val="0"/>
                </a:spcBef>
                <a:spcAft>
                  <a:spcPct val="0"/>
                </a:spcAft>
              </a:pPr>
              <a:r>
                <a:rPr lang="en-US" sz="900" dirty="0">
                  <a:solidFill>
                    <a:schemeClr val="bg1"/>
                  </a:solidFill>
                </a:rPr>
                <a:t>Windows C# UI</a:t>
              </a:r>
            </a:p>
          </p:txBody>
        </p:sp>
        <p:sp>
          <p:nvSpPr>
            <p:cNvPr id="32" name="TextBox 31"/>
            <p:cNvSpPr txBox="1"/>
            <p:nvPr/>
          </p:nvSpPr>
          <p:spPr>
            <a:xfrm>
              <a:off x="4626797" y="2021408"/>
              <a:ext cx="2353425" cy="621847"/>
            </a:xfrm>
            <a:prstGeom prst="rect">
              <a:avLst/>
            </a:prstGeom>
            <a:noFill/>
          </p:spPr>
          <p:txBody>
            <a:bodyPr wrap="square" lIns="134444" tIns="107555" rIns="134444" bIns="107555" rtlCol="0">
              <a:spAutoFit/>
            </a:bodyPr>
            <a:lstStyle/>
            <a:p>
              <a:pPr algn="ctr" defTabSz="685445" fontAlgn="base">
                <a:spcBef>
                  <a:spcPct val="0"/>
                </a:spcBef>
                <a:spcAft>
                  <a:spcPct val="0"/>
                </a:spcAft>
              </a:pPr>
              <a:r>
                <a:rPr lang="en-US" sz="900" dirty="0">
                  <a:solidFill>
                    <a:schemeClr val="bg1"/>
                  </a:solidFill>
                </a:rPr>
                <a:t>Android C# UI</a:t>
              </a:r>
            </a:p>
          </p:txBody>
        </p:sp>
      </p:grpSp>
      <p:grpSp>
        <p:nvGrpSpPr>
          <p:cNvPr id="7" name="Group 6"/>
          <p:cNvGrpSpPr/>
          <p:nvPr/>
        </p:nvGrpSpPr>
        <p:grpSpPr>
          <a:xfrm>
            <a:off x="1008985" y="1352433"/>
            <a:ext cx="2791594" cy="461777"/>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4905194" y="1352433"/>
            <a:ext cx="3376872" cy="2401545"/>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solidFill>
                    <a:srgbClr val="00BBF1"/>
                  </a:solidFill>
                  <a:ea typeface="Segoe UI" pitchFamily="34" charset="0"/>
                  <a:cs typeface="Segoe UI" pitchFamily="34" charset="0"/>
                </a:rPr>
                <a:t> </a:t>
              </a:r>
            </a:p>
          </p:txBody>
        </p:sp>
        <p:sp>
          <p:nvSpPr>
            <p:cNvPr id="42" name="TextBox 41"/>
            <p:cNvSpPr txBox="1"/>
            <p:nvPr/>
          </p:nvSpPr>
          <p:spPr>
            <a:xfrm>
              <a:off x="6681202" y="3791322"/>
              <a:ext cx="4583698" cy="695717"/>
            </a:xfrm>
            <a:prstGeom prst="rect">
              <a:avLst/>
            </a:prstGeom>
            <a:noFill/>
          </p:spPr>
          <p:txBody>
            <a:bodyPr wrap="square" lIns="134444" tIns="107555" rIns="134444" bIns="107555" rtlCol="0">
              <a:spAutoFit/>
            </a:bodyPr>
            <a:lstStyle/>
            <a:p>
              <a:pPr algn="ctr" defTabSz="685445" fontAlgn="base">
                <a:spcBef>
                  <a:spcPct val="0"/>
                </a:spcBef>
                <a:spcAft>
                  <a:spcPct val="0"/>
                </a:spcAft>
              </a:pPr>
              <a:r>
                <a:rPr lang="en-US" sz="1912"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4"/>
              <a:ext cx="4583698" cy="787822"/>
            </a:xfrm>
            <a:prstGeom prst="rect">
              <a:avLst/>
            </a:prstGeom>
            <a:noFill/>
          </p:spPr>
          <p:txBody>
            <a:bodyPr wrap="square" lIns="134444" tIns="107555" rIns="134444" bIns="107555" rtlCol="0">
              <a:spAutoFit/>
            </a:bodyPr>
            <a:lstStyle/>
            <a:p>
              <a:pPr algn="ctr" defTabSz="685445" fontAlgn="base">
                <a:spcBef>
                  <a:spcPct val="0"/>
                </a:spcBef>
                <a:spcAft>
                  <a:spcPct val="0"/>
                </a:spcAft>
              </a:pPr>
              <a:r>
                <a:rPr lang="en-US" sz="2352" dirty="0">
                  <a:solidFill>
                    <a:schemeClr val="bg1"/>
                  </a:solidFill>
                </a:rPr>
                <a:t>Shared UI Code</a:t>
              </a:r>
            </a:p>
          </p:txBody>
        </p:sp>
      </p:grpSp>
      <p:sp>
        <p:nvSpPr>
          <p:cNvPr id="67" name="TextBox 66"/>
          <p:cNvSpPr txBox="1"/>
          <p:nvPr/>
        </p:nvSpPr>
        <p:spPr>
          <a:xfrm>
            <a:off x="757637" y="2638549"/>
            <a:ext cx="3369716" cy="511458"/>
          </a:xfrm>
          <a:prstGeom prst="rect">
            <a:avLst/>
          </a:prstGeom>
          <a:noFill/>
        </p:spPr>
        <p:txBody>
          <a:bodyPr wrap="square" lIns="134444" tIns="107555" rIns="134444" bIns="107555" rtlCol="0">
            <a:spAutoFit/>
          </a:bodyPr>
          <a:lstStyle/>
          <a:p>
            <a:pPr algn="ctr" defTabSz="685445" fontAlgn="base">
              <a:spcBef>
                <a:spcPct val="0"/>
              </a:spcBef>
              <a:spcAft>
                <a:spcPct val="0"/>
              </a:spcAft>
            </a:pPr>
            <a:r>
              <a:rPr lang="en-US" sz="1912" dirty="0">
                <a:solidFill>
                  <a:schemeClr val="bg1"/>
                </a:solidFill>
                <a:latin typeface="+mj-lt"/>
              </a:rPr>
              <a:t>Shared C# Backend</a:t>
            </a:r>
          </a:p>
        </p:txBody>
      </p:sp>
    </p:spTree>
    <p:extLst>
      <p:ext uri="{BB962C8B-B14F-4D97-AF65-F5344CB8AC3E}">
        <p14:creationId xmlns:p14="http://schemas.microsoft.com/office/powerpoint/2010/main" val="302864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7BFF29-93A5-445E-B15C-E5780A68F560}"/>
              </a:ext>
            </a:extLst>
          </p:cNvPr>
          <p:cNvSpPr>
            <a:spLocks noGrp="1"/>
          </p:cNvSpPr>
          <p:nvPr>
            <p:ph type="title"/>
          </p:nvPr>
        </p:nvSpPr>
        <p:spPr/>
        <p:txBody>
          <a:bodyPr/>
          <a:lstStyle/>
          <a:p>
            <a:r>
              <a:rPr lang="es-ES" dirty="0" err="1"/>
              <a:t>MaterialShell</a:t>
            </a:r>
            <a:endParaRPr lang="es-ES" dirty="0"/>
          </a:p>
        </p:txBody>
      </p:sp>
      <p:sp>
        <p:nvSpPr>
          <p:cNvPr id="6" name="Rectángulo 5">
            <a:extLst>
              <a:ext uri="{FF2B5EF4-FFF2-40B4-BE49-F238E27FC236}">
                <a16:creationId xmlns:a16="http://schemas.microsoft.com/office/drawing/2014/main" id="{83E60C97-1864-4ECF-B7D8-F6FF868AE06A}"/>
              </a:ext>
            </a:extLst>
          </p:cNvPr>
          <p:cNvSpPr/>
          <p:nvPr/>
        </p:nvSpPr>
        <p:spPr>
          <a:xfrm>
            <a:off x="311700" y="2788158"/>
            <a:ext cx="8314715" cy="738664"/>
          </a:xfrm>
          <a:prstGeom prst="rect">
            <a:avLst/>
          </a:prstGeom>
        </p:spPr>
        <p:txBody>
          <a:bodyPr wrap="square">
            <a:spAutoFit/>
          </a:bodyPr>
          <a:lstStyle/>
          <a:p>
            <a:r>
              <a:rPr lang="fr-FR" dirty="0">
                <a:solidFill>
                  <a:srgbClr val="0000FF"/>
                </a:solidFill>
                <a:latin typeface="Consolas" panose="020B0609020204030204" pitchFamily="49" charset="0"/>
              </a:rPr>
              <a:t>&lt;</a:t>
            </a:r>
            <a:r>
              <a:rPr lang="fr-FR" dirty="0" err="1">
                <a:solidFill>
                  <a:srgbClr val="A31515"/>
                </a:solidFill>
                <a:latin typeface="Consolas" panose="020B0609020204030204" pitchFamily="49" charset="0"/>
              </a:rPr>
              <a:t>ContentPage</a:t>
            </a:r>
            <a:r>
              <a:rPr lang="fr-FR" dirty="0">
                <a:solidFill>
                  <a:srgbClr val="FF0000"/>
                </a:solidFill>
                <a:latin typeface="Consolas" panose="020B0609020204030204" pitchFamily="49" charset="0"/>
              </a:rPr>
              <a:t> </a:t>
            </a:r>
            <a:r>
              <a:rPr lang="fr-FR" dirty="0" err="1">
                <a:solidFill>
                  <a:srgbClr val="FF0000"/>
                </a:solidFill>
                <a:latin typeface="Consolas" panose="020B0609020204030204" pitchFamily="49" charset="0"/>
              </a:rPr>
              <a:t>xmlns</a:t>
            </a:r>
            <a:r>
              <a:rPr lang="fr-FR" dirty="0">
                <a:solidFill>
                  <a:srgbClr val="0000FF"/>
                </a:solidFill>
                <a:latin typeface="Consolas" panose="020B0609020204030204" pitchFamily="49" charset="0"/>
              </a:rPr>
              <a:t>="http://xamarin.com/</a:t>
            </a:r>
            <a:r>
              <a:rPr lang="fr-FR" dirty="0" err="1">
                <a:solidFill>
                  <a:srgbClr val="0000FF"/>
                </a:solidFill>
                <a:latin typeface="Consolas" panose="020B0609020204030204" pitchFamily="49" charset="0"/>
              </a:rPr>
              <a:t>schemas</a:t>
            </a:r>
            <a:r>
              <a:rPr lang="fr-FR" dirty="0">
                <a:solidFill>
                  <a:srgbClr val="0000FF"/>
                </a:solidFill>
                <a:latin typeface="Consolas" panose="020B0609020204030204" pitchFamily="49" charset="0"/>
              </a:rPr>
              <a:t>/2014/</a:t>
            </a:r>
            <a:r>
              <a:rPr lang="fr-FR" dirty="0" err="1">
                <a:solidFill>
                  <a:srgbClr val="0000FF"/>
                </a:solidFill>
                <a:latin typeface="Consolas" panose="020B0609020204030204" pitchFamily="49" charset="0"/>
              </a:rPr>
              <a:t>forms</a:t>
            </a:r>
            <a:r>
              <a:rPr lang="fr-FR" dirty="0">
                <a:solidFill>
                  <a:srgbClr val="0000FF"/>
                </a:solidFill>
                <a:latin typeface="Consolas" panose="020B0609020204030204" pitchFamily="49" charset="0"/>
              </a:rPr>
              <a:t>"</a:t>
            </a:r>
            <a:r>
              <a:rPr lang="fr-FR" dirty="0">
                <a:latin typeface="Consolas" panose="020B0609020204030204" pitchFamily="49" charset="0"/>
              </a:rPr>
              <a:t> </a:t>
            </a:r>
          </a:p>
          <a:p>
            <a:r>
              <a:rPr lang="es-ES" dirty="0">
                <a:solidFill>
                  <a:srgbClr val="FF0000"/>
                </a:solidFill>
                <a:latin typeface="Consolas" panose="020B0609020204030204" pitchFamily="49" charset="0"/>
              </a:rPr>
              <a:t>             Visual</a:t>
            </a:r>
            <a:r>
              <a:rPr lang="es-ES" dirty="0">
                <a:solidFill>
                  <a:srgbClr val="0000FF"/>
                </a:solidFill>
                <a:latin typeface="Consolas" panose="020B0609020204030204" pitchFamily="49" charset="0"/>
              </a:rPr>
              <a:t>="Material"</a:t>
            </a:r>
            <a:endParaRPr lang="es-ES" dirty="0">
              <a:latin typeface="Consolas" panose="020B0609020204030204" pitchFamily="49" charset="0"/>
            </a:endParaRPr>
          </a:p>
          <a:p>
            <a:r>
              <a:rPr lang="es-ES" dirty="0">
                <a:solidFill>
                  <a:srgbClr val="FF0000"/>
                </a:solidFill>
                <a:latin typeface="Consolas" panose="020B0609020204030204" pitchFamily="49" charset="0"/>
              </a:rPr>
              <a:t>             </a:t>
            </a:r>
            <a:r>
              <a:rPr lang="es-ES" dirty="0" err="1">
                <a:solidFill>
                  <a:srgbClr val="FF0000"/>
                </a:solidFill>
                <a:latin typeface="Consolas" panose="020B0609020204030204" pitchFamily="49" charset="0"/>
              </a:rPr>
              <a:t>Title</a:t>
            </a:r>
            <a:r>
              <a:rPr lang="es-ES" dirty="0">
                <a:solidFill>
                  <a:srgbClr val="0000FF"/>
                </a:solidFill>
                <a:latin typeface="Consolas" panose="020B0609020204030204" pitchFamily="49" charset="0"/>
              </a:rPr>
              <a:t>="Visual Material"&gt;</a:t>
            </a:r>
            <a:endParaRPr lang="es-ES" dirty="0"/>
          </a:p>
        </p:txBody>
      </p:sp>
      <p:sp>
        <p:nvSpPr>
          <p:cNvPr id="7" name="Marcador de texto 2">
            <a:extLst>
              <a:ext uri="{FF2B5EF4-FFF2-40B4-BE49-F238E27FC236}">
                <a16:creationId xmlns:a16="http://schemas.microsoft.com/office/drawing/2014/main" id="{117A53CD-AD19-4742-A565-2C5DAE8A1224}"/>
              </a:ext>
            </a:extLst>
          </p:cNvPr>
          <p:cNvSpPr>
            <a:spLocks noGrp="1"/>
          </p:cNvSpPr>
          <p:nvPr>
            <p:ph type="body" sz="quarter" idx="10"/>
          </p:nvPr>
        </p:nvSpPr>
        <p:spPr>
          <a:xfrm>
            <a:off x="439793" y="1075778"/>
            <a:ext cx="8263890" cy="1113223"/>
          </a:xfrm>
        </p:spPr>
        <p:txBody>
          <a:bodyPr/>
          <a:lstStyle/>
          <a:p>
            <a:r>
              <a:rPr lang="es-ES" dirty="0"/>
              <a:t>Contamos con una nueva propiedad, Visual, disponible en </a:t>
            </a:r>
            <a:r>
              <a:rPr lang="es-ES" dirty="0" err="1"/>
              <a:t>ContentPage</a:t>
            </a:r>
            <a:r>
              <a:rPr lang="es-ES" dirty="0"/>
              <a:t> para establecer que usaremos un dibujado específico en todas las plataformas, en el ejemplo que puedes ver a continuación, </a:t>
            </a:r>
            <a:r>
              <a:rPr lang="es-ES" b="1" dirty="0"/>
              <a:t>Material</a:t>
            </a:r>
            <a:r>
              <a:rPr lang="es-ES" dirty="0"/>
              <a:t>.</a:t>
            </a:r>
          </a:p>
        </p:txBody>
      </p:sp>
    </p:spTree>
    <p:extLst>
      <p:ext uri="{BB962C8B-B14F-4D97-AF65-F5344CB8AC3E}">
        <p14:creationId xmlns:p14="http://schemas.microsoft.com/office/powerpoint/2010/main" val="168048732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3971" dirty="0">
                <a:solidFill>
                  <a:schemeClr val="bg1"/>
                </a:solidFill>
              </a:rPr>
              <a:t>DEMO</a:t>
            </a:r>
          </a:p>
        </p:txBody>
      </p:sp>
      <p:sp>
        <p:nvSpPr>
          <p:cNvPr id="5" name="Marcador de texto 4"/>
          <p:cNvSpPr>
            <a:spLocks noGrp="1"/>
          </p:cNvSpPr>
          <p:nvPr>
            <p:ph type="subTitle" idx="1"/>
          </p:nvPr>
        </p:nvSpPr>
        <p:spPr/>
        <p:txBody>
          <a:bodyPr/>
          <a:lstStyle/>
          <a:p>
            <a:r>
              <a:rPr lang="es-ES" sz="2000" dirty="0" err="1">
                <a:solidFill>
                  <a:schemeClr val="bg1"/>
                </a:solidFill>
              </a:rPr>
              <a:t>MaterialShell</a:t>
            </a:r>
            <a:endParaRPr lang="es-ES" sz="2000" dirty="0">
              <a:solidFill>
                <a:schemeClr val="bg1"/>
              </a:solidFill>
            </a:endParaRPr>
          </a:p>
        </p:txBody>
      </p:sp>
    </p:spTree>
    <p:extLst>
      <p:ext uri="{BB962C8B-B14F-4D97-AF65-F5344CB8AC3E}">
        <p14:creationId xmlns:p14="http://schemas.microsoft.com/office/powerpoint/2010/main" val="28341455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3971" dirty="0" err="1">
                <a:solidFill>
                  <a:schemeClr val="bg1"/>
                </a:solidFill>
              </a:rPr>
              <a:t>CollectionView</a:t>
            </a:r>
            <a:endParaRPr lang="es-ES" sz="3971" dirty="0">
              <a:solidFill>
                <a:schemeClr val="bg1"/>
              </a:solidFill>
            </a:endParaRPr>
          </a:p>
        </p:txBody>
      </p:sp>
      <p:sp>
        <p:nvSpPr>
          <p:cNvPr id="5" name="Marcador de texto 4"/>
          <p:cNvSpPr>
            <a:spLocks noGrp="1"/>
          </p:cNvSpPr>
          <p:nvPr>
            <p:ph type="subTitle" idx="1"/>
          </p:nvPr>
        </p:nvSpPr>
        <p:spPr/>
        <p:txBody>
          <a:bodyPr/>
          <a:lstStyle/>
          <a:p>
            <a:r>
              <a:rPr lang="es-ES" sz="2000" dirty="0">
                <a:solidFill>
                  <a:schemeClr val="bg1"/>
                </a:solidFill>
              </a:rPr>
              <a:t>Más opciones, rendimiento y personalización con colecciones</a:t>
            </a:r>
          </a:p>
        </p:txBody>
      </p:sp>
    </p:spTree>
    <p:extLst>
      <p:ext uri="{BB962C8B-B14F-4D97-AF65-F5344CB8AC3E}">
        <p14:creationId xmlns:p14="http://schemas.microsoft.com/office/powerpoint/2010/main" val="40731902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0E95BFD-0685-154E-A317-D9231945CCA6}"/>
              </a:ext>
            </a:extLst>
          </p:cNvPr>
          <p:cNvSpPr>
            <a:spLocks noGrp="1"/>
          </p:cNvSpPr>
          <p:nvPr>
            <p:ph type="body" sz="quarter" idx="10"/>
          </p:nvPr>
        </p:nvSpPr>
        <p:spPr>
          <a:xfrm>
            <a:off x="201931" y="1298283"/>
            <a:ext cx="8740142" cy="2088683"/>
          </a:xfrm>
        </p:spPr>
        <p:txBody>
          <a:bodyPr/>
          <a:lstStyle/>
          <a:p>
            <a:pPr>
              <a:buNone/>
            </a:pPr>
            <a:r>
              <a:rPr lang="en-US" sz="2000" dirty="0" err="1"/>
              <a:t>Soporta</a:t>
            </a:r>
            <a:r>
              <a:rPr lang="en-US" sz="2000" dirty="0"/>
              <a:t> layouts Horizontal/Vertical</a:t>
            </a:r>
          </a:p>
          <a:p>
            <a:pPr>
              <a:buNone/>
            </a:pPr>
            <a:r>
              <a:rPr lang="en-US" sz="2000" dirty="0"/>
              <a:t>Es </a:t>
            </a:r>
            <a:r>
              <a:rPr lang="en-US" sz="2000" dirty="0" err="1"/>
              <a:t>como</a:t>
            </a:r>
            <a:r>
              <a:rPr lang="en-US" sz="2000" dirty="0"/>
              <a:t> una </a:t>
            </a:r>
            <a:r>
              <a:rPr lang="en-US" sz="2000" dirty="0" err="1"/>
              <a:t>versión</a:t>
            </a:r>
            <a:r>
              <a:rPr lang="en-US" sz="2000" dirty="0"/>
              <a:t> </a:t>
            </a:r>
            <a:r>
              <a:rPr lang="en-US" sz="2000" dirty="0" err="1"/>
              <a:t>moderna</a:t>
            </a:r>
            <a:r>
              <a:rPr lang="en-US" sz="2000" dirty="0"/>
              <a:t> de </a:t>
            </a:r>
            <a:r>
              <a:rPr lang="en-US" sz="2000" dirty="0" err="1"/>
              <a:t>ListView</a:t>
            </a:r>
            <a:endParaRPr lang="en-US" sz="2000" dirty="0"/>
          </a:p>
          <a:p>
            <a:pPr>
              <a:buNone/>
            </a:pPr>
            <a:r>
              <a:rPr lang="en-US" sz="2000" dirty="0"/>
              <a:t>No es </a:t>
            </a:r>
            <a:r>
              <a:rPr lang="en-US" sz="2000" dirty="0" err="1"/>
              <a:t>necesario</a:t>
            </a:r>
            <a:r>
              <a:rPr lang="en-US" sz="2000" dirty="0"/>
              <a:t> </a:t>
            </a:r>
            <a:r>
              <a:rPr lang="en-US" sz="2000" dirty="0" err="1"/>
              <a:t>usar</a:t>
            </a:r>
            <a:r>
              <a:rPr lang="en-US" sz="2000" dirty="0"/>
              <a:t> Cells</a:t>
            </a:r>
          </a:p>
          <a:p>
            <a:pPr lvl="1">
              <a:buNone/>
            </a:pPr>
            <a:r>
              <a:rPr lang="en-US" dirty="0"/>
              <a:t>Se </a:t>
            </a:r>
            <a:r>
              <a:rPr lang="en-US" dirty="0" err="1"/>
              <a:t>usan</a:t>
            </a:r>
            <a:r>
              <a:rPr lang="en-US" dirty="0"/>
              <a:t> Views y </a:t>
            </a:r>
            <a:r>
              <a:rPr lang="en-US" dirty="0" err="1"/>
              <a:t>DataTemplates</a:t>
            </a:r>
            <a:endParaRPr lang="en-US" dirty="0"/>
          </a:p>
        </p:txBody>
      </p:sp>
      <p:sp>
        <p:nvSpPr>
          <p:cNvPr id="4" name="Title 3">
            <a:extLst>
              <a:ext uri="{FF2B5EF4-FFF2-40B4-BE49-F238E27FC236}">
                <a16:creationId xmlns:a16="http://schemas.microsoft.com/office/drawing/2014/main" id="{58233F81-6EB6-4D4D-A049-EE8BC7FE9176}"/>
              </a:ext>
            </a:extLst>
          </p:cNvPr>
          <p:cNvSpPr>
            <a:spLocks noGrp="1"/>
          </p:cNvSpPr>
          <p:nvPr>
            <p:ph type="title"/>
          </p:nvPr>
        </p:nvSpPr>
        <p:spPr/>
        <p:txBody>
          <a:bodyPr/>
          <a:lstStyle/>
          <a:p>
            <a:r>
              <a:rPr lang="en-US" dirty="0" err="1"/>
              <a:t>CollectionView</a:t>
            </a:r>
            <a:br>
              <a:rPr lang="en-US" dirty="0"/>
            </a:br>
            <a:r>
              <a:rPr lang="en-US" sz="1800" dirty="0">
                <a:hlinkClick r:id="rId2"/>
              </a:rPr>
              <a:t>https://github.com/xamarin/Xamarin.Forms/issues/3172</a:t>
            </a:r>
            <a:endParaRPr lang="en-US" dirty="0"/>
          </a:p>
        </p:txBody>
      </p:sp>
    </p:spTree>
    <p:extLst>
      <p:ext uri="{BB962C8B-B14F-4D97-AF65-F5344CB8AC3E}">
        <p14:creationId xmlns:p14="http://schemas.microsoft.com/office/powerpoint/2010/main" val="382036665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llectionview.mp4">
            <a:hlinkClick r:id="" action="ppaction://media"/>
            <a:extLst>
              <a:ext uri="{FF2B5EF4-FFF2-40B4-BE49-F238E27FC236}">
                <a16:creationId xmlns:a16="http://schemas.microsoft.com/office/drawing/2014/main" id="{79CEEE67-161E-F149-AD3C-EB630CBC5B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24200" y="112796"/>
            <a:ext cx="2832100" cy="5030704"/>
          </a:xfrm>
          <a:prstGeom prst="rect">
            <a:avLst/>
          </a:prstGeom>
        </p:spPr>
      </p:pic>
    </p:spTree>
    <p:extLst>
      <p:ext uri="{BB962C8B-B14F-4D97-AF65-F5344CB8AC3E}">
        <p14:creationId xmlns:p14="http://schemas.microsoft.com/office/powerpoint/2010/main" val="5900471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0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FFC45-EFAE-D346-A929-3FBD753F7A8D}"/>
              </a:ext>
            </a:extLst>
          </p:cNvPr>
          <p:cNvSpPr>
            <a:spLocks noGrp="1"/>
          </p:cNvSpPr>
          <p:nvPr>
            <p:ph type="title"/>
          </p:nvPr>
        </p:nvSpPr>
        <p:spPr/>
        <p:txBody>
          <a:bodyPr/>
          <a:lstStyle/>
          <a:p>
            <a:r>
              <a:rPr lang="en-US" dirty="0"/>
              <a:t>Carousel</a:t>
            </a:r>
          </a:p>
        </p:txBody>
      </p:sp>
      <p:pic>
        <p:nvPicPr>
          <p:cNvPr id="4" name="carousel-pretty.mp4">
            <a:hlinkClick r:id="" action="ppaction://media"/>
            <a:extLst>
              <a:ext uri="{FF2B5EF4-FFF2-40B4-BE49-F238E27FC236}">
                <a16:creationId xmlns:a16="http://schemas.microsoft.com/office/drawing/2014/main" id="{1C19BDCA-9C6C-744B-AB96-98E8CE7672D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59919" y="0"/>
            <a:ext cx="2822972" cy="5143500"/>
          </a:xfrm>
          <a:prstGeom prst="rect">
            <a:avLst/>
          </a:prstGeom>
        </p:spPr>
      </p:pic>
    </p:spTree>
    <p:extLst>
      <p:ext uri="{BB962C8B-B14F-4D97-AF65-F5344CB8AC3E}">
        <p14:creationId xmlns:p14="http://schemas.microsoft.com/office/powerpoint/2010/main" val="17940517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3971" dirty="0">
                <a:solidFill>
                  <a:schemeClr val="bg1"/>
                </a:solidFill>
              </a:rPr>
              <a:t>DEMO</a:t>
            </a:r>
          </a:p>
        </p:txBody>
      </p:sp>
      <p:sp>
        <p:nvSpPr>
          <p:cNvPr id="5" name="Marcador de texto 4"/>
          <p:cNvSpPr>
            <a:spLocks noGrp="1"/>
          </p:cNvSpPr>
          <p:nvPr>
            <p:ph type="subTitle" idx="1"/>
          </p:nvPr>
        </p:nvSpPr>
        <p:spPr/>
        <p:txBody>
          <a:bodyPr/>
          <a:lstStyle/>
          <a:p>
            <a:r>
              <a:rPr lang="es-ES" sz="2000" dirty="0">
                <a:solidFill>
                  <a:schemeClr val="bg1"/>
                </a:solidFill>
              </a:rPr>
              <a:t>Probamos todas las opciones de </a:t>
            </a:r>
            <a:r>
              <a:rPr lang="es-ES" sz="2000" dirty="0" err="1">
                <a:solidFill>
                  <a:schemeClr val="bg1"/>
                </a:solidFill>
              </a:rPr>
              <a:t>CollectionView</a:t>
            </a:r>
            <a:endParaRPr lang="es-ES" sz="2000" dirty="0">
              <a:solidFill>
                <a:schemeClr val="bg1"/>
              </a:solidFill>
            </a:endParaRPr>
          </a:p>
        </p:txBody>
      </p:sp>
    </p:spTree>
    <p:extLst>
      <p:ext uri="{BB962C8B-B14F-4D97-AF65-F5344CB8AC3E}">
        <p14:creationId xmlns:p14="http://schemas.microsoft.com/office/powerpoint/2010/main" val="9193416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311700" y="149451"/>
            <a:ext cx="8520600" cy="572700"/>
          </a:xfrm>
        </p:spPr>
        <p:txBody>
          <a:bodyPr/>
          <a:lstStyle/>
          <a:p>
            <a:r>
              <a:rPr lang="en-US" dirty="0" err="1"/>
              <a:t>Xamarin.Forms</a:t>
            </a:r>
            <a:r>
              <a:rPr lang="en-US" dirty="0"/>
              <a:t> Shell</a:t>
            </a:r>
          </a:p>
        </p:txBody>
      </p:sp>
      <p:sp>
        <p:nvSpPr>
          <p:cNvPr id="4" name="Text Placeholder 1">
            <a:extLst>
              <a:ext uri="{FF2B5EF4-FFF2-40B4-BE49-F238E27FC236}">
                <a16:creationId xmlns:a16="http://schemas.microsoft.com/office/drawing/2014/main" id="{E8FA0A64-A3E1-4A77-8313-EC65A416AC86}"/>
              </a:ext>
            </a:extLst>
          </p:cNvPr>
          <p:cNvSpPr txBox="1">
            <a:spLocks/>
          </p:cNvSpPr>
          <p:nvPr/>
        </p:nvSpPr>
        <p:spPr>
          <a:xfrm>
            <a:off x="201931" y="1116822"/>
            <a:ext cx="8521013" cy="2070987"/>
          </a:xfrm>
          <a:prstGeom prst="rect">
            <a:avLst/>
          </a:prstGeom>
        </p:spPr>
        <p:txBody>
          <a:bodyPr vert="horz" wrap="square" lIns="107571" tIns="67232" rIns="107571" bIns="67232" rtlCol="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647">
              <a:cs typeface="Segoe UI Light"/>
            </a:endParaRPr>
          </a:p>
          <a:p>
            <a:pPr marL="0" indent="0">
              <a:buNone/>
            </a:pPr>
            <a:endParaRPr lang="en-US" sz="2647">
              <a:cs typeface="Segoe UI Light"/>
            </a:endParaRPr>
          </a:p>
          <a:p>
            <a:pPr marL="0" indent="0">
              <a:buNone/>
            </a:pPr>
            <a:endParaRPr lang="en-US" sz="2647">
              <a:cs typeface="Segoe UI Light"/>
            </a:endParaRPr>
          </a:p>
          <a:p>
            <a:pPr marL="0" indent="0">
              <a:buNone/>
            </a:pPr>
            <a:endParaRPr lang="en-US" sz="1324" i="1"/>
          </a:p>
          <a:p>
            <a:pPr marL="0" indent="0">
              <a:buNone/>
            </a:pPr>
            <a:endParaRPr lang="en-US" sz="2647">
              <a:cs typeface="Segoe UI Light"/>
            </a:endParaRPr>
          </a:p>
        </p:txBody>
      </p:sp>
      <p:sp>
        <p:nvSpPr>
          <p:cNvPr id="6" name="Content Placeholder 2">
            <a:extLst>
              <a:ext uri="{FF2B5EF4-FFF2-40B4-BE49-F238E27FC236}">
                <a16:creationId xmlns:a16="http://schemas.microsoft.com/office/drawing/2014/main" id="{96E9A919-77AF-3847-BF7D-8104CE9A2289}"/>
              </a:ext>
            </a:extLst>
          </p:cNvPr>
          <p:cNvSpPr txBox="1">
            <a:spLocks/>
          </p:cNvSpPr>
          <p:nvPr/>
        </p:nvSpPr>
        <p:spPr>
          <a:xfrm>
            <a:off x="421056" y="708447"/>
            <a:ext cx="8722944" cy="3960673"/>
          </a:xfrm>
          <a:prstGeom prst="rect">
            <a:avLst/>
          </a:prstGeom>
        </p:spPr>
        <p:txBody>
          <a:bodyPr numCol="2">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err="1">
                <a:solidFill>
                  <a:schemeClr val="tx1"/>
                </a:solidFill>
                <a:latin typeface="Segoe UI Light" panose="020B0502040204020203" pitchFamily="34" charset="0"/>
                <a:cs typeface="Segoe UI Light" panose="020B0502040204020203" pitchFamily="34" charset="0"/>
              </a:rPr>
              <a:t>Mejor</a:t>
            </a:r>
            <a:r>
              <a:rPr lang="en-US" sz="1800" dirty="0">
                <a:solidFill>
                  <a:schemeClr val="tx1"/>
                </a:solidFill>
                <a:latin typeface="Segoe UI Light" panose="020B0502040204020203" pitchFamily="34" charset="0"/>
                <a:cs typeface="Segoe UI Light" panose="020B0502040204020203" pitchFamily="34" charset="0"/>
              </a:rPr>
              <a:t> </a:t>
            </a:r>
            <a:r>
              <a:rPr lang="en-US" sz="1800" dirty="0" err="1">
                <a:solidFill>
                  <a:schemeClr val="tx1"/>
                </a:solidFill>
                <a:latin typeface="Segoe UI Light" panose="020B0502040204020203" pitchFamily="34" charset="0"/>
                <a:cs typeface="Segoe UI Light" panose="020B0502040204020203" pitchFamily="34" charset="0"/>
              </a:rPr>
              <a:t>rendimiento</a:t>
            </a:r>
            <a:endParaRPr lang="en-US" sz="1800" dirty="0">
              <a:solidFill>
                <a:schemeClr val="tx1"/>
              </a:solidFill>
              <a:latin typeface="Segoe UI Light" panose="020B0502040204020203" pitchFamily="34" charset="0"/>
              <a:cs typeface="Segoe UI Light" panose="020B0502040204020203" pitchFamily="34" charset="0"/>
            </a:endParaRPr>
          </a:p>
          <a:p>
            <a:r>
              <a:rPr lang="en-US" sz="1800" dirty="0">
                <a:solidFill>
                  <a:schemeClr val="tx1"/>
                </a:solidFill>
                <a:latin typeface="Segoe UI Light" panose="020B0502040204020203" pitchFamily="34" charset="0"/>
                <a:cs typeface="Segoe UI Light" panose="020B0502040204020203" pitchFamily="34" charset="0"/>
              </a:rPr>
              <a:t>Mismo </a:t>
            </a:r>
            <a:r>
              <a:rPr lang="en-US" sz="1800" dirty="0" err="1">
                <a:solidFill>
                  <a:schemeClr val="tx1"/>
                </a:solidFill>
                <a:latin typeface="Segoe UI Light" panose="020B0502040204020203" pitchFamily="34" charset="0"/>
                <a:cs typeface="Segoe UI Light" panose="020B0502040204020203" pitchFamily="34" charset="0"/>
              </a:rPr>
              <a:t>diseño</a:t>
            </a:r>
            <a:r>
              <a:rPr lang="en-US" sz="1800" dirty="0">
                <a:solidFill>
                  <a:schemeClr val="tx1"/>
                </a:solidFill>
                <a:latin typeface="Segoe UI Light" panose="020B0502040204020203" pitchFamily="34" charset="0"/>
                <a:cs typeface="Segoe UI Light" panose="020B0502040204020203" pitchFamily="34" charset="0"/>
              </a:rPr>
              <a:t> </a:t>
            </a:r>
            <a:r>
              <a:rPr lang="en-US" sz="1800" dirty="0" err="1">
                <a:solidFill>
                  <a:schemeClr val="tx1"/>
                </a:solidFill>
                <a:latin typeface="Segoe UI Light" panose="020B0502040204020203" pitchFamily="34" charset="0"/>
                <a:cs typeface="Segoe UI Light" panose="020B0502040204020203" pitchFamily="34" charset="0"/>
              </a:rPr>
              <a:t>en</a:t>
            </a:r>
            <a:r>
              <a:rPr lang="en-US" sz="1800" dirty="0">
                <a:solidFill>
                  <a:schemeClr val="tx1"/>
                </a:solidFill>
                <a:latin typeface="Segoe UI Light" panose="020B0502040204020203" pitchFamily="34" charset="0"/>
                <a:cs typeface="Segoe UI Light" panose="020B0502040204020203" pitchFamily="34" charset="0"/>
              </a:rPr>
              <a:t> Android e iOS con </a:t>
            </a:r>
            <a:r>
              <a:rPr lang="en-US" sz="1800" dirty="0" err="1">
                <a:solidFill>
                  <a:schemeClr val="tx1"/>
                </a:solidFill>
                <a:latin typeface="Segoe UI Light" panose="020B0502040204020203" pitchFamily="34" charset="0"/>
                <a:cs typeface="Segoe UI Light" panose="020B0502040204020203" pitchFamily="34" charset="0"/>
              </a:rPr>
              <a:t>MaterialShell</a:t>
            </a:r>
            <a:endParaRPr lang="en-US" sz="1800" dirty="0">
              <a:solidFill>
                <a:schemeClr val="tx1"/>
              </a:solidFill>
              <a:latin typeface="Segoe UI Light" panose="020B0502040204020203" pitchFamily="34" charset="0"/>
              <a:cs typeface="Segoe UI Light" panose="020B0502040204020203" pitchFamily="34" charset="0"/>
            </a:endParaRPr>
          </a:p>
          <a:p>
            <a:r>
              <a:rPr lang="en-US" sz="1800" dirty="0" err="1">
                <a:solidFill>
                  <a:schemeClr val="tx1"/>
                </a:solidFill>
                <a:latin typeface="Segoe UI Light" panose="020B0502040204020203" pitchFamily="34" charset="0"/>
                <a:cs typeface="Segoe UI Light" panose="020B0502040204020203" pitchFamily="34" charset="0"/>
              </a:rPr>
              <a:t>Facilitar</a:t>
            </a:r>
            <a:r>
              <a:rPr lang="en-US" sz="1800" dirty="0">
                <a:solidFill>
                  <a:schemeClr val="tx1"/>
                </a:solidFill>
                <a:latin typeface="Segoe UI Light" panose="020B0502040204020203" pitchFamily="34" charset="0"/>
                <a:cs typeface="Segoe UI Light" panose="020B0502040204020203" pitchFamily="34" charset="0"/>
              </a:rPr>
              <a:t> </a:t>
            </a:r>
            <a:r>
              <a:rPr lang="en-US" sz="1800" dirty="0" err="1">
                <a:solidFill>
                  <a:schemeClr val="tx1"/>
                </a:solidFill>
                <a:latin typeface="Segoe UI Light" panose="020B0502040204020203" pitchFamily="34" charset="0"/>
                <a:cs typeface="Segoe UI Light" panose="020B0502040204020203" pitchFamily="34" charset="0"/>
              </a:rPr>
              <a:t>crear</a:t>
            </a:r>
            <a:r>
              <a:rPr lang="en-US" sz="1800" dirty="0">
                <a:solidFill>
                  <a:schemeClr val="tx1"/>
                </a:solidFill>
                <a:latin typeface="Segoe UI Light" panose="020B0502040204020203" pitchFamily="34" charset="0"/>
                <a:cs typeface="Segoe UI Light" panose="020B0502040204020203" pitchFamily="34" charset="0"/>
              </a:rPr>
              <a:t> Layouts </a:t>
            </a:r>
            <a:r>
              <a:rPr lang="en-US" sz="1800" dirty="0" err="1">
                <a:solidFill>
                  <a:schemeClr val="tx1"/>
                </a:solidFill>
                <a:latin typeface="Segoe UI Light" panose="020B0502040204020203" pitchFamily="34" charset="0"/>
                <a:cs typeface="Segoe UI Light" panose="020B0502040204020203" pitchFamily="34" charset="0"/>
              </a:rPr>
              <a:t>complejos</a:t>
            </a:r>
            <a:endParaRPr lang="en-US" sz="1800" dirty="0">
              <a:solidFill>
                <a:schemeClr val="tx1"/>
              </a:solidFill>
              <a:latin typeface="Segoe UI Light" panose="020B0502040204020203" pitchFamily="34" charset="0"/>
              <a:cs typeface="Segoe UI Light" panose="020B0502040204020203" pitchFamily="34" charset="0"/>
            </a:endParaRPr>
          </a:p>
          <a:p>
            <a:r>
              <a:rPr lang="en-US" sz="1800" dirty="0" err="1">
                <a:solidFill>
                  <a:schemeClr val="tx1"/>
                </a:solidFill>
                <a:latin typeface="Segoe UI Light" panose="020B0502040204020203" pitchFamily="34" charset="0"/>
                <a:cs typeface="Segoe UI Light" panose="020B0502040204020203" pitchFamily="34" charset="0"/>
              </a:rPr>
              <a:t>Navegación</a:t>
            </a:r>
            <a:r>
              <a:rPr lang="en-US" sz="1800" dirty="0">
                <a:solidFill>
                  <a:schemeClr val="tx1"/>
                </a:solidFill>
                <a:latin typeface="Segoe UI Light" panose="020B0502040204020203" pitchFamily="34" charset="0"/>
                <a:cs typeface="Segoe UI Light" panose="020B0502040204020203" pitchFamily="34" charset="0"/>
              </a:rPr>
              <a:t> con Flyout y </a:t>
            </a:r>
            <a:r>
              <a:rPr lang="en-US" sz="1800" dirty="0" err="1">
                <a:solidFill>
                  <a:schemeClr val="tx1"/>
                </a:solidFill>
                <a:latin typeface="Segoe UI Light" panose="020B0502040204020203" pitchFamily="34" charset="0"/>
                <a:cs typeface="Segoe UI Light" panose="020B0502040204020203" pitchFamily="34" charset="0"/>
              </a:rPr>
              <a:t>pestañas</a:t>
            </a:r>
            <a:endParaRPr lang="en-US" sz="1800" dirty="0">
              <a:solidFill>
                <a:schemeClr val="tx1"/>
              </a:solidFill>
              <a:latin typeface="Segoe UI Light" panose="020B0502040204020203" pitchFamily="34" charset="0"/>
              <a:cs typeface="Segoe UI Light" panose="020B0502040204020203" pitchFamily="34" charset="0"/>
            </a:endParaRPr>
          </a:p>
          <a:p>
            <a:r>
              <a:rPr lang="en-US" sz="1800" dirty="0">
                <a:solidFill>
                  <a:schemeClr val="tx1"/>
                </a:solidFill>
                <a:latin typeface="Segoe UI Light" panose="020B0502040204020203" pitchFamily="34" charset="0"/>
                <a:cs typeface="Segoe UI Light" panose="020B0502040204020203" pitchFamily="34" charset="0"/>
              </a:rPr>
              <a:t>URL routed navigation, deep linking</a:t>
            </a:r>
          </a:p>
          <a:p>
            <a:r>
              <a:rPr lang="en-US" sz="1800" dirty="0" err="1">
                <a:solidFill>
                  <a:schemeClr val="tx1"/>
                </a:solidFill>
                <a:latin typeface="Segoe UI Light" panose="020B0502040204020203" pitchFamily="34" charset="0"/>
                <a:cs typeface="Segoe UI Light" panose="020B0502040204020203" pitchFamily="34" charset="0"/>
              </a:rPr>
              <a:t>Mejoras</a:t>
            </a:r>
            <a:r>
              <a:rPr lang="en-US" sz="1800" dirty="0">
                <a:solidFill>
                  <a:schemeClr val="tx1"/>
                </a:solidFill>
                <a:latin typeface="Segoe UI Light" panose="020B0502040204020203" pitchFamily="34" charset="0"/>
                <a:cs typeface="Segoe UI Light" panose="020B0502040204020203" pitchFamily="34" charset="0"/>
              </a:rPr>
              <a:t> </a:t>
            </a:r>
            <a:r>
              <a:rPr lang="en-US" sz="1800" dirty="0" err="1">
                <a:solidFill>
                  <a:schemeClr val="tx1"/>
                </a:solidFill>
                <a:latin typeface="Segoe UI Light" panose="020B0502040204020203" pitchFamily="34" charset="0"/>
                <a:cs typeface="Segoe UI Light" panose="020B0502040204020203" pitchFamily="34" charset="0"/>
              </a:rPr>
              <a:t>en</a:t>
            </a:r>
            <a:r>
              <a:rPr lang="en-US" sz="1800" dirty="0">
                <a:solidFill>
                  <a:schemeClr val="tx1"/>
                </a:solidFill>
                <a:latin typeface="Segoe UI Light" panose="020B0502040204020203" pitchFamily="34" charset="0"/>
                <a:cs typeface="Segoe UI Light" panose="020B0502040204020203" pitchFamily="34" charset="0"/>
              </a:rPr>
              <a:t> la </a:t>
            </a:r>
            <a:r>
              <a:rPr lang="en-US" sz="1800" dirty="0" err="1">
                <a:solidFill>
                  <a:schemeClr val="tx1"/>
                </a:solidFill>
                <a:latin typeface="Segoe UI Light" panose="020B0502040204020203" pitchFamily="34" charset="0"/>
                <a:cs typeface="Segoe UI Light" panose="020B0502040204020203" pitchFamily="34" charset="0"/>
              </a:rPr>
              <a:t>navegación</a:t>
            </a:r>
            <a:r>
              <a:rPr lang="en-US" sz="1800" dirty="0">
                <a:solidFill>
                  <a:schemeClr val="tx1"/>
                </a:solidFill>
                <a:latin typeface="Segoe UI Light" panose="020B0502040204020203" pitchFamily="34" charset="0"/>
                <a:cs typeface="Segoe UI Light" panose="020B0502040204020203" pitchFamily="34" charset="0"/>
              </a:rPr>
              <a:t>, gestion de </a:t>
            </a:r>
            <a:r>
              <a:rPr lang="en-US" sz="1800" dirty="0" err="1">
                <a:solidFill>
                  <a:schemeClr val="tx1"/>
                </a:solidFill>
                <a:latin typeface="Segoe UI Light" panose="020B0502040204020203" pitchFamily="34" charset="0"/>
                <a:cs typeface="Segoe UI Light" panose="020B0502040204020203" pitchFamily="34" charset="0"/>
              </a:rPr>
              <a:t>navegar</a:t>
            </a:r>
            <a:r>
              <a:rPr lang="en-US" sz="1800" dirty="0">
                <a:solidFill>
                  <a:schemeClr val="tx1"/>
                </a:solidFill>
                <a:latin typeface="Segoe UI Light" panose="020B0502040204020203" pitchFamily="34" charset="0"/>
                <a:cs typeface="Segoe UI Light" panose="020B0502040204020203" pitchFamily="34" charset="0"/>
              </a:rPr>
              <a:t> </a:t>
            </a:r>
            <a:r>
              <a:rPr lang="en-US" sz="1800" dirty="0" err="1">
                <a:solidFill>
                  <a:schemeClr val="tx1"/>
                </a:solidFill>
                <a:latin typeface="Segoe UI Light" panose="020B0502040204020203" pitchFamily="34" charset="0"/>
                <a:cs typeface="Segoe UI Light" panose="020B0502040204020203" pitchFamily="34" charset="0"/>
              </a:rPr>
              <a:t>atrás</a:t>
            </a:r>
            <a:endParaRPr lang="en-US" sz="1800" dirty="0">
              <a:solidFill>
                <a:schemeClr val="tx1"/>
              </a:solidFill>
              <a:latin typeface="Segoe UI Light" panose="020B0502040204020203" pitchFamily="34" charset="0"/>
              <a:cs typeface="Segoe UI Light" panose="020B0502040204020203" pitchFamily="34" charset="0"/>
            </a:endParaRPr>
          </a:p>
          <a:p>
            <a:r>
              <a:rPr lang="en-US" sz="1800" dirty="0">
                <a:solidFill>
                  <a:schemeClr val="tx1"/>
                </a:solidFill>
                <a:latin typeface="Segoe UI Light" panose="020B0502040204020203" pitchFamily="34" charset="0"/>
                <a:cs typeface="Segoe UI Light" panose="020B0502040204020203" pitchFamily="34" charset="0"/>
              </a:rPr>
              <a:t>Search handler</a:t>
            </a:r>
          </a:p>
          <a:p>
            <a:r>
              <a:rPr lang="en-US" sz="1800" dirty="0" err="1">
                <a:solidFill>
                  <a:schemeClr val="tx1"/>
                </a:solidFill>
                <a:latin typeface="Segoe UI Light" panose="020B0502040204020203" pitchFamily="34" charset="0"/>
                <a:cs typeface="Segoe UI Light" panose="020B0502040204020203" pitchFamily="34" charset="0"/>
              </a:rPr>
              <a:t>Snackbar</a:t>
            </a:r>
            <a:endParaRPr lang="en-US" sz="1800" dirty="0">
              <a:solidFill>
                <a:schemeClr val="tx1"/>
              </a:solidFill>
              <a:latin typeface="Segoe UI Light" panose="020B0502040204020203" pitchFamily="34" charset="0"/>
              <a:cs typeface="Segoe UI Light" panose="020B0502040204020203" pitchFamily="34" charset="0"/>
            </a:endParaRPr>
          </a:p>
          <a:p>
            <a:r>
              <a:rPr lang="en-US" sz="1800" dirty="0">
                <a:solidFill>
                  <a:schemeClr val="tx1"/>
                </a:solidFill>
                <a:latin typeface="Segoe UI Light" panose="020B0502040204020203" pitchFamily="34" charset="0"/>
                <a:cs typeface="Segoe UI Light" panose="020B0502040204020203" pitchFamily="34" charset="0"/>
              </a:rPr>
              <a:t>Bottom Sheet</a:t>
            </a:r>
          </a:p>
          <a:p>
            <a:r>
              <a:rPr lang="en-US" sz="1800" dirty="0">
                <a:solidFill>
                  <a:schemeClr val="tx1"/>
                </a:solidFill>
                <a:latin typeface="Segoe UI Light" panose="020B0502040204020203" pitchFamily="34" charset="0"/>
                <a:cs typeface="Segoe UI Light" panose="020B0502040204020203" pitchFamily="34" charset="0"/>
              </a:rPr>
              <a:t>Floating Action Button</a:t>
            </a:r>
          </a:p>
          <a:p>
            <a:r>
              <a:rPr lang="en-US" sz="1800" dirty="0">
                <a:solidFill>
                  <a:schemeClr val="tx1"/>
                </a:solidFill>
                <a:latin typeface="Segoe UI Light" panose="020B0502040204020203" pitchFamily="34" charset="0"/>
                <a:cs typeface="Segoe UI Light" panose="020B0502040204020203" pitchFamily="34" charset="0"/>
              </a:rPr>
              <a:t>Left Bar Button</a:t>
            </a:r>
          </a:p>
          <a:p>
            <a:r>
              <a:rPr lang="en-US" sz="1800" dirty="0">
                <a:solidFill>
                  <a:schemeClr val="tx1"/>
                </a:solidFill>
                <a:latin typeface="Segoe UI Light" panose="020B0502040204020203" pitchFamily="34" charset="0"/>
                <a:cs typeface="Segoe UI Light" panose="020B0502040204020203" pitchFamily="34" charset="0"/>
              </a:rPr>
              <a:t>Screen segues</a:t>
            </a:r>
          </a:p>
          <a:p>
            <a:r>
              <a:rPr lang="en-US" sz="1800" dirty="0" err="1">
                <a:solidFill>
                  <a:schemeClr val="tx1"/>
                </a:solidFill>
                <a:latin typeface="Segoe UI Light" panose="020B0502040204020203" pitchFamily="34" charset="0"/>
                <a:cs typeface="Segoe UI Light" panose="020B0502040204020203" pitchFamily="34" charset="0"/>
              </a:rPr>
              <a:t>Transiciones</a:t>
            </a:r>
            <a:r>
              <a:rPr lang="en-US" sz="1800" dirty="0">
                <a:solidFill>
                  <a:schemeClr val="tx1"/>
                </a:solidFill>
                <a:latin typeface="Segoe UI Light" panose="020B0502040204020203" pitchFamily="34" charset="0"/>
                <a:cs typeface="Segoe UI Light" panose="020B0502040204020203" pitchFamily="34" charset="0"/>
              </a:rPr>
              <a:t> de </a:t>
            </a:r>
            <a:r>
              <a:rPr lang="en-US" sz="1800" dirty="0" err="1">
                <a:solidFill>
                  <a:schemeClr val="tx1"/>
                </a:solidFill>
                <a:latin typeface="Segoe UI Light" panose="020B0502040204020203" pitchFamily="34" charset="0"/>
                <a:cs typeface="Segoe UI Light" panose="020B0502040204020203" pitchFamily="34" charset="0"/>
              </a:rPr>
              <a:t>páginas</a:t>
            </a:r>
            <a:endParaRPr lang="en-US" sz="1800" dirty="0">
              <a:solidFill>
                <a:schemeClr val="tx1"/>
              </a:solidFill>
              <a:latin typeface="Segoe UI Light" panose="020B0502040204020203" pitchFamily="34" charset="0"/>
              <a:cs typeface="Segoe UI Light" panose="020B0502040204020203" pitchFamily="34" charset="0"/>
            </a:endParaRPr>
          </a:p>
          <a:p>
            <a:r>
              <a:rPr lang="en-US" sz="1800" dirty="0">
                <a:solidFill>
                  <a:schemeClr val="tx1"/>
                </a:solidFill>
                <a:latin typeface="Segoe UI Light" panose="020B0502040204020203" pitchFamily="34" charset="0"/>
                <a:cs typeface="Segoe UI Light" panose="020B0502040204020203" pitchFamily="34" charset="0"/>
              </a:rPr>
              <a:t>Nueva API de </a:t>
            </a:r>
            <a:r>
              <a:rPr lang="en-US" sz="1800" dirty="0" err="1">
                <a:solidFill>
                  <a:schemeClr val="tx1"/>
                </a:solidFill>
                <a:latin typeface="Segoe UI Light" panose="020B0502040204020203" pitchFamily="34" charset="0"/>
                <a:cs typeface="Segoe UI Light" panose="020B0502040204020203" pitchFamily="34" charset="0"/>
              </a:rPr>
              <a:t>gestos</a:t>
            </a:r>
            <a:endParaRPr lang="en-US" sz="1800" dirty="0">
              <a:solidFill>
                <a:schemeClr val="tx1"/>
              </a:solidFill>
              <a:latin typeface="Segoe UI Light" panose="020B0502040204020203" pitchFamily="34" charset="0"/>
              <a:cs typeface="Segoe UI Light" panose="020B0502040204020203" pitchFamily="34" charset="0"/>
            </a:endParaRPr>
          </a:p>
          <a:p>
            <a:r>
              <a:rPr lang="en-US" sz="1800" dirty="0" err="1">
                <a:solidFill>
                  <a:schemeClr val="tx1"/>
                </a:solidFill>
                <a:latin typeface="Segoe UI Light" panose="020B0502040204020203" pitchFamily="34" charset="0"/>
                <a:cs typeface="Segoe UI Light" panose="020B0502040204020203" pitchFamily="34" charset="0"/>
              </a:rPr>
              <a:t>Además</a:t>
            </a:r>
            <a:r>
              <a:rPr lang="en-US" sz="1800" dirty="0">
                <a:solidFill>
                  <a:schemeClr val="tx1"/>
                </a:solidFill>
                <a:latin typeface="Segoe UI Light" panose="020B0502040204020203" pitchFamily="34" charset="0"/>
                <a:cs typeface="Segoe UI Light" panose="020B0502040204020203" pitchFamily="34" charset="0"/>
              </a:rPr>
              <a:t> de </a:t>
            </a:r>
            <a:r>
              <a:rPr lang="en-US" sz="1800" dirty="0" err="1">
                <a:solidFill>
                  <a:schemeClr val="tx1"/>
                </a:solidFill>
                <a:latin typeface="Segoe UI Light" panose="020B0502040204020203" pitchFamily="34" charset="0"/>
                <a:cs typeface="Segoe UI Light" panose="020B0502040204020203" pitchFamily="34" charset="0"/>
              </a:rPr>
              <a:t>todo</a:t>
            </a:r>
            <a:r>
              <a:rPr lang="en-US" sz="1800" dirty="0">
                <a:solidFill>
                  <a:schemeClr val="tx1"/>
                </a:solidFill>
                <a:latin typeface="Segoe UI Light" panose="020B0502040204020203" pitchFamily="34" charset="0"/>
                <a:cs typeface="Segoe UI Light" panose="020B0502040204020203" pitchFamily="34" charset="0"/>
              </a:rPr>
              <a:t> lo que </a:t>
            </a:r>
            <a:r>
              <a:rPr lang="en-US" sz="1800" dirty="0" err="1">
                <a:solidFill>
                  <a:schemeClr val="tx1"/>
                </a:solidFill>
                <a:latin typeface="Segoe UI Light" panose="020B0502040204020203" pitchFamily="34" charset="0"/>
                <a:cs typeface="Segoe UI Light" panose="020B0502040204020203" pitchFamily="34" charset="0"/>
              </a:rPr>
              <a:t>ya</a:t>
            </a:r>
            <a:r>
              <a:rPr lang="en-US" sz="1800" dirty="0">
                <a:solidFill>
                  <a:schemeClr val="tx1"/>
                </a:solidFill>
                <a:latin typeface="Segoe UI Light" panose="020B0502040204020203" pitchFamily="34" charset="0"/>
                <a:cs typeface="Segoe UI Light" panose="020B0502040204020203" pitchFamily="34" charset="0"/>
              </a:rPr>
              <a:t> era possible con Xamarin.Forms antes</a:t>
            </a:r>
          </a:p>
        </p:txBody>
      </p:sp>
    </p:spTree>
    <p:extLst>
      <p:ext uri="{BB962C8B-B14F-4D97-AF65-F5344CB8AC3E}">
        <p14:creationId xmlns:p14="http://schemas.microsoft.com/office/powerpoint/2010/main" val="367310410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B4A5C3EA-F7D6-4CDF-9658-3852F7F9B90E}"/>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2388986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a:t>
            </a:r>
            <a:r>
              <a:rPr lang="en-US" dirty="0" err="1"/>
              <a:t>Qué</a:t>
            </a:r>
            <a:r>
              <a:rPr lang="en-US" dirty="0"/>
              <a:t> se </a:t>
            </a:r>
            <a:r>
              <a:rPr lang="en-US" dirty="0" err="1"/>
              <a:t>incluye</a:t>
            </a:r>
            <a:r>
              <a:rPr lang="en-US" dirty="0"/>
              <a:t>?</a:t>
            </a:r>
          </a:p>
        </p:txBody>
      </p:sp>
      <p:sp>
        <p:nvSpPr>
          <p:cNvPr id="10" name="Text Placeholder 18"/>
          <p:cNvSpPr txBox="1">
            <a:spLocks/>
          </p:cNvSpPr>
          <p:nvPr/>
        </p:nvSpPr>
        <p:spPr>
          <a:xfrm>
            <a:off x="4394608" y="936650"/>
            <a:ext cx="4158215" cy="2987076"/>
          </a:xfrm>
          <a:prstGeom prst="rect">
            <a:avLst/>
          </a:prstGeom>
        </p:spPr>
        <p:txBody>
          <a:bodyPr vert="horz" wrap="square" lIns="107555" tIns="67223" rIns="107555" bIns="67223"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059" dirty="0">
                <a:solidFill>
                  <a:srgbClr val="6FBD23"/>
                </a:solidFill>
              </a:rPr>
              <a:t>✓  </a:t>
            </a:r>
            <a:r>
              <a:rPr lang="en-US" sz="2059" dirty="0">
                <a:solidFill>
                  <a:schemeClr val="tx1"/>
                </a:solidFill>
                <a:latin typeface="+mj-lt"/>
              </a:rPr>
              <a:t>40+ </a:t>
            </a:r>
            <a:r>
              <a:rPr lang="en-US" sz="2059" dirty="0" err="1">
                <a:solidFill>
                  <a:schemeClr val="tx1"/>
                </a:solidFill>
                <a:latin typeface="+mj-lt"/>
              </a:rPr>
              <a:t>páginas</a:t>
            </a:r>
            <a:r>
              <a:rPr lang="en-US" sz="2059" dirty="0">
                <a:solidFill>
                  <a:schemeClr val="tx1"/>
                </a:solidFill>
                <a:latin typeface="+mj-lt"/>
              </a:rPr>
              <a:t>, layouts, y </a:t>
            </a:r>
            <a:r>
              <a:rPr lang="en-US" sz="2059" dirty="0" err="1">
                <a:solidFill>
                  <a:schemeClr val="tx1"/>
                </a:solidFill>
                <a:latin typeface="+mj-lt"/>
              </a:rPr>
              <a:t>controles</a:t>
            </a:r>
            <a:endParaRPr lang="en-US" sz="2059" dirty="0">
              <a:solidFill>
                <a:schemeClr val="tx1"/>
              </a:solidFill>
              <a:latin typeface="+mj-lt"/>
            </a:endParaRPr>
          </a:p>
          <a:p>
            <a:pPr marL="0" indent="0"/>
            <a:r>
              <a:rPr lang="en-US" sz="2059" dirty="0">
                <a:solidFill>
                  <a:schemeClr val="tx1"/>
                </a:solidFill>
                <a:latin typeface="+mj-lt"/>
              </a:rPr>
              <a:t>      </a:t>
            </a:r>
            <a:r>
              <a:rPr lang="en-US" sz="1765" dirty="0">
                <a:solidFill>
                  <a:schemeClr val="bg2">
                    <a:lumMod val="50000"/>
                  </a:schemeClr>
                </a:solidFill>
                <a:latin typeface="+mj-lt"/>
              </a:rPr>
              <a:t>(code behind o XAML)</a:t>
            </a:r>
          </a:p>
          <a:p>
            <a:pPr marL="0" indent="0">
              <a:lnSpc>
                <a:spcPct val="110000"/>
              </a:lnSpc>
            </a:pPr>
            <a:r>
              <a:rPr lang="en-US" sz="2059" dirty="0">
                <a:solidFill>
                  <a:srgbClr val="6FBD23"/>
                </a:solidFill>
              </a:rPr>
              <a:t>✓  </a:t>
            </a:r>
            <a:r>
              <a:rPr lang="en-US" sz="2059" dirty="0">
                <a:solidFill>
                  <a:schemeClr val="tx1"/>
                </a:solidFill>
                <a:latin typeface="+mj-lt"/>
              </a:rPr>
              <a:t>Two-way data binding</a:t>
            </a:r>
          </a:p>
          <a:p>
            <a:pPr marL="0" indent="0">
              <a:lnSpc>
                <a:spcPct val="110000"/>
              </a:lnSpc>
            </a:pPr>
            <a:r>
              <a:rPr lang="en-US" sz="2059" dirty="0">
                <a:solidFill>
                  <a:srgbClr val="6FBD23"/>
                </a:solidFill>
              </a:rPr>
              <a:t>✓  </a:t>
            </a:r>
            <a:r>
              <a:rPr lang="en-US" sz="2059" dirty="0" err="1">
                <a:solidFill>
                  <a:schemeClr val="tx1"/>
                </a:solidFill>
                <a:latin typeface="+mj-lt"/>
              </a:rPr>
              <a:t>Navegación</a:t>
            </a:r>
            <a:endParaRPr lang="en-US" sz="2059" dirty="0">
              <a:solidFill>
                <a:schemeClr val="tx1"/>
              </a:solidFill>
              <a:latin typeface="+mj-lt"/>
            </a:endParaRPr>
          </a:p>
          <a:p>
            <a:pPr marL="0" indent="0">
              <a:lnSpc>
                <a:spcPct val="110000"/>
              </a:lnSpc>
            </a:pPr>
            <a:r>
              <a:rPr lang="en-US" sz="2059" dirty="0">
                <a:solidFill>
                  <a:srgbClr val="6FBD23"/>
                </a:solidFill>
              </a:rPr>
              <a:t>✓ </a:t>
            </a:r>
            <a:r>
              <a:rPr lang="en-US" sz="2059" dirty="0">
                <a:solidFill>
                  <a:schemeClr val="tx1"/>
                </a:solidFill>
                <a:latin typeface="+mj-lt"/>
              </a:rPr>
              <a:t>API de </a:t>
            </a:r>
            <a:r>
              <a:rPr lang="en-US" sz="2059" dirty="0" err="1">
                <a:solidFill>
                  <a:schemeClr val="tx1"/>
                </a:solidFill>
                <a:latin typeface="+mj-lt"/>
              </a:rPr>
              <a:t>animaciones</a:t>
            </a:r>
            <a:endParaRPr lang="en-US" sz="2059" dirty="0">
              <a:solidFill>
                <a:schemeClr val="tx1"/>
              </a:solidFill>
              <a:latin typeface="+mj-lt"/>
            </a:endParaRPr>
          </a:p>
          <a:p>
            <a:pPr marL="0" indent="0">
              <a:lnSpc>
                <a:spcPct val="110000"/>
              </a:lnSpc>
            </a:pPr>
            <a:r>
              <a:rPr lang="en-US" sz="2059" dirty="0">
                <a:solidFill>
                  <a:srgbClr val="6FBD23"/>
                </a:solidFill>
              </a:rPr>
              <a:t>✓  </a:t>
            </a:r>
            <a:r>
              <a:rPr lang="en-US" sz="2059" dirty="0">
                <a:solidFill>
                  <a:schemeClr val="tx1"/>
                </a:solidFill>
                <a:latin typeface="+mj-lt"/>
              </a:rPr>
              <a:t>Dependency Service</a:t>
            </a:r>
          </a:p>
          <a:p>
            <a:pPr marL="0" indent="0">
              <a:lnSpc>
                <a:spcPct val="110000"/>
              </a:lnSpc>
            </a:pPr>
            <a:r>
              <a:rPr lang="en-US" sz="2059" dirty="0">
                <a:solidFill>
                  <a:srgbClr val="6FBD23"/>
                </a:solidFill>
              </a:rPr>
              <a:t>✓  </a:t>
            </a:r>
            <a:r>
              <a:rPr lang="en-US" sz="2059" dirty="0">
                <a:solidFill>
                  <a:schemeClr val="tx1"/>
                </a:solidFill>
                <a:latin typeface="+mj-lt"/>
              </a:rPr>
              <a:t>Messaging Center</a:t>
            </a:r>
          </a:p>
          <a:p>
            <a:pPr marL="0" indent="0">
              <a:lnSpc>
                <a:spcPct val="110000"/>
              </a:lnSpc>
            </a:pPr>
            <a:endParaRPr lang="en-US" sz="2059" dirty="0">
              <a:solidFill>
                <a:schemeClr val="tx1"/>
              </a:solidFill>
              <a:latin typeface="+mj-lt"/>
            </a:endParaRPr>
          </a:p>
          <a:p>
            <a:pPr marL="0" indent="0">
              <a:lnSpc>
                <a:spcPct val="110000"/>
              </a:lnSpc>
            </a:pPr>
            <a:endParaRPr lang="en-US" sz="2059" dirty="0">
              <a:solidFill>
                <a:schemeClr val="tx1"/>
              </a:solidFill>
              <a:latin typeface="+mj-lt"/>
            </a:endParaRPr>
          </a:p>
        </p:txBody>
      </p:sp>
      <p:grpSp>
        <p:nvGrpSpPr>
          <p:cNvPr id="48" name="Group 47"/>
          <p:cNvGrpSpPr/>
          <p:nvPr/>
        </p:nvGrpSpPr>
        <p:grpSpPr>
          <a:xfrm>
            <a:off x="591177" y="936650"/>
            <a:ext cx="3376872" cy="2401545"/>
            <a:chOff x="6671469" y="1838670"/>
            <a:chExt cx="4593431" cy="3266731"/>
          </a:xfrm>
        </p:grpSpPr>
        <p:sp>
          <p:nvSpPr>
            <p:cNvPr id="49" name="Rectangle 48"/>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50" name="Rectangle 49"/>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51" name="Rectangle 50"/>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52" name="Rectangle 51"/>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solidFill>
                    <a:srgbClr val="00BBF1"/>
                  </a:solidFill>
                  <a:ea typeface="Segoe UI" pitchFamily="34" charset="0"/>
                  <a:cs typeface="Segoe UI" pitchFamily="34" charset="0"/>
                </a:rPr>
                <a:t> </a:t>
              </a:r>
            </a:p>
          </p:txBody>
        </p:sp>
        <p:sp>
          <p:nvSpPr>
            <p:cNvPr id="53" name="TextBox 52"/>
            <p:cNvSpPr txBox="1"/>
            <p:nvPr/>
          </p:nvSpPr>
          <p:spPr>
            <a:xfrm>
              <a:off x="6681202" y="3791322"/>
              <a:ext cx="4583698" cy="695717"/>
            </a:xfrm>
            <a:prstGeom prst="rect">
              <a:avLst/>
            </a:prstGeom>
            <a:noFill/>
          </p:spPr>
          <p:txBody>
            <a:bodyPr wrap="square" lIns="134444" tIns="107555" rIns="134444" bIns="107555" rtlCol="0">
              <a:spAutoFit/>
            </a:bodyPr>
            <a:lstStyle/>
            <a:p>
              <a:pPr algn="ctr" defTabSz="685445" fontAlgn="base">
                <a:spcBef>
                  <a:spcPct val="0"/>
                </a:spcBef>
                <a:spcAft>
                  <a:spcPct val="0"/>
                </a:spcAft>
              </a:pPr>
              <a:r>
                <a:rPr lang="en-US" sz="1912" dirty="0">
                  <a:solidFill>
                    <a:schemeClr val="bg1"/>
                  </a:solidFill>
                  <a:latin typeface="+mj-lt"/>
                </a:rPr>
                <a:t>Shared C# Backend</a:t>
              </a:r>
            </a:p>
          </p:txBody>
        </p:sp>
        <p:sp>
          <p:nvSpPr>
            <p:cNvPr id="54" name="Rectangle 53"/>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7" name="Group 56"/>
              <p:cNvGrpSpPr/>
              <p:nvPr/>
            </p:nvGrpSpPr>
            <p:grpSpPr>
              <a:xfrm>
                <a:off x="1371601" y="1841014"/>
                <a:ext cx="625793" cy="625793"/>
                <a:chOff x="2057400" y="2654300"/>
                <a:chExt cx="1028700" cy="1028700"/>
              </a:xfrm>
            </p:grpSpPr>
            <p:sp>
              <p:nvSpPr>
                <p:cNvPr id="64" name="Oval 63"/>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8" name="Group 57"/>
              <p:cNvGrpSpPr/>
              <p:nvPr/>
            </p:nvGrpSpPr>
            <p:grpSpPr>
              <a:xfrm>
                <a:off x="2991123" y="1838670"/>
                <a:ext cx="625793" cy="625793"/>
                <a:chOff x="3810000" y="3073400"/>
                <a:chExt cx="1028700" cy="1028700"/>
              </a:xfrm>
            </p:grpSpPr>
            <p:sp>
              <p:nvSpPr>
                <p:cNvPr id="62" name="Oval 61"/>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9" name="Group 58"/>
              <p:cNvGrpSpPr/>
              <p:nvPr/>
            </p:nvGrpSpPr>
            <p:grpSpPr>
              <a:xfrm>
                <a:off x="4543108" y="1838670"/>
                <a:ext cx="625793" cy="625793"/>
                <a:chOff x="6083300" y="3073400"/>
                <a:chExt cx="1028700" cy="1028700"/>
              </a:xfrm>
            </p:grpSpPr>
            <p:sp>
              <p:nvSpPr>
                <p:cNvPr id="60" name="Oval 59"/>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56" name="TextBox 55"/>
            <p:cNvSpPr txBox="1"/>
            <p:nvPr/>
          </p:nvSpPr>
          <p:spPr>
            <a:xfrm>
              <a:off x="6681202" y="2597524"/>
              <a:ext cx="4583698" cy="787822"/>
            </a:xfrm>
            <a:prstGeom prst="rect">
              <a:avLst/>
            </a:prstGeom>
            <a:noFill/>
          </p:spPr>
          <p:txBody>
            <a:bodyPr wrap="square" lIns="134444" tIns="107555" rIns="134444" bIns="107555" rtlCol="0">
              <a:spAutoFit/>
            </a:bodyPr>
            <a:lstStyle/>
            <a:p>
              <a:pPr algn="ctr" defTabSz="685445" fontAlgn="base">
                <a:spcBef>
                  <a:spcPct val="0"/>
                </a:spcBef>
                <a:spcAft>
                  <a:spcPct val="0"/>
                </a:spcAft>
              </a:pPr>
              <a:r>
                <a:rPr lang="en-US" sz="2352" dirty="0">
                  <a:solidFill>
                    <a:schemeClr val="bg1"/>
                  </a:solidFill>
                </a:rPr>
                <a:t>Shared UI Code</a:t>
              </a:r>
            </a:p>
          </p:txBody>
        </p:sp>
      </p:grpSp>
    </p:spTree>
    <p:extLst>
      <p:ext uri="{BB962C8B-B14F-4D97-AF65-F5344CB8AC3E}">
        <p14:creationId xmlns:p14="http://schemas.microsoft.com/office/powerpoint/2010/main" val="3417595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fade">
                                      <p:cBhvr>
                                        <p:cTn id="20" dur="500"/>
                                        <p:tgtEl>
                                          <p:spTgt spid="1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Effect transition="in" filter="fade">
                                      <p:cBhvr>
                                        <p:cTn id="25" dur="500"/>
                                        <p:tgtEl>
                                          <p:spTgt spid="10">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xEl>
                                              <p:pRg st="5" end="5"/>
                                            </p:txEl>
                                          </p:spTgt>
                                        </p:tgtEl>
                                        <p:attrNameLst>
                                          <p:attrName>style.visibility</p:attrName>
                                        </p:attrNameLst>
                                      </p:cBhvr>
                                      <p:to>
                                        <p:strVal val="visible"/>
                                      </p:to>
                                    </p:set>
                                    <p:animEffect transition="in" filter="fade">
                                      <p:cBhvr>
                                        <p:cTn id="30" dur="500"/>
                                        <p:tgtEl>
                                          <p:spTgt spid="10">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animEffect transition="in" filter="fade">
                                      <p:cBhvr>
                                        <p:cTn id="35"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02F0E81-8A44-A742-BB0E-882DE9A9B8B6}"/>
              </a:ext>
            </a:extLst>
          </p:cNvPr>
          <p:cNvGrpSpPr/>
          <p:nvPr/>
        </p:nvGrpSpPr>
        <p:grpSpPr>
          <a:xfrm>
            <a:off x="285541" y="1566066"/>
            <a:ext cx="5032346" cy="1469404"/>
            <a:chOff x="2738440" y="3806168"/>
            <a:chExt cx="8865623" cy="2588688"/>
          </a:xfrm>
        </p:grpSpPr>
        <p:sp>
          <p:nvSpPr>
            <p:cNvPr id="4" name="TextBox 3">
              <a:extLst>
                <a:ext uri="{FF2B5EF4-FFF2-40B4-BE49-F238E27FC236}">
                  <a16:creationId xmlns:a16="http://schemas.microsoft.com/office/drawing/2014/main" id="{DEEE663A-BD91-FA48-A8AB-2435A69985F3}"/>
                </a:ext>
              </a:extLst>
            </p:cNvPr>
            <p:cNvSpPr txBox="1"/>
            <p:nvPr/>
          </p:nvSpPr>
          <p:spPr>
            <a:xfrm>
              <a:off x="2767565" y="5826567"/>
              <a:ext cx="958996" cy="365997"/>
            </a:xfrm>
            <a:prstGeom prst="rect">
              <a:avLst/>
            </a:prstGeom>
            <a:noFill/>
          </p:spPr>
          <p:txBody>
            <a:bodyPr wrap="square" rtlCol="0">
              <a:spAutoFit/>
            </a:bodyPr>
            <a:lstStyle/>
            <a:p>
              <a:pPr algn="ctr"/>
              <a:r>
                <a:rPr lang="en-US" sz="750" dirty="0">
                  <a:solidFill>
                    <a:srgbClr val="505050"/>
                  </a:solidFill>
                  <a:latin typeface="Segoe UI" panose="020B0502040204020203" pitchFamily="34" charset="0"/>
                  <a:ea typeface="Segoe UI" panose="020B0502040204020203" pitchFamily="34" charset="0"/>
                  <a:cs typeface="Segoe UI" panose="020B0502040204020203" pitchFamily="34" charset="0"/>
                </a:rPr>
                <a:t>Stack</a:t>
              </a:r>
            </a:p>
          </p:txBody>
        </p:sp>
        <p:sp>
          <p:nvSpPr>
            <p:cNvPr id="5" name="TextBox 4">
              <a:extLst>
                <a:ext uri="{FF2B5EF4-FFF2-40B4-BE49-F238E27FC236}">
                  <a16:creationId xmlns:a16="http://schemas.microsoft.com/office/drawing/2014/main" id="{CA9609BA-3BE4-934C-BEE4-557E6938BBE5}"/>
                </a:ext>
              </a:extLst>
            </p:cNvPr>
            <p:cNvSpPr txBox="1"/>
            <p:nvPr/>
          </p:nvSpPr>
          <p:spPr>
            <a:xfrm>
              <a:off x="4060565" y="5825528"/>
              <a:ext cx="958996" cy="569328"/>
            </a:xfrm>
            <a:prstGeom prst="rect">
              <a:avLst/>
            </a:prstGeom>
            <a:noFill/>
          </p:spPr>
          <p:txBody>
            <a:bodyPr wrap="square" rtlCol="0">
              <a:spAutoFit/>
            </a:bodyPr>
            <a:lstStyle/>
            <a:p>
              <a:pPr algn="ctr"/>
              <a:r>
                <a:rPr lang="en-US" sz="750" dirty="0">
                  <a:solidFill>
                    <a:srgbClr val="505050"/>
                  </a:solidFill>
                  <a:latin typeface="Segoe UI" panose="020B0502040204020203" pitchFamily="34" charset="0"/>
                  <a:ea typeface="Segoe UI" panose="020B0502040204020203" pitchFamily="34" charset="0"/>
                  <a:cs typeface="Segoe UI" panose="020B0502040204020203" pitchFamily="34" charset="0"/>
                </a:rPr>
                <a:t>Absolute</a:t>
              </a:r>
            </a:p>
          </p:txBody>
        </p:sp>
        <p:sp>
          <p:nvSpPr>
            <p:cNvPr id="6" name="TextBox 5">
              <a:extLst>
                <a:ext uri="{FF2B5EF4-FFF2-40B4-BE49-F238E27FC236}">
                  <a16:creationId xmlns:a16="http://schemas.microsoft.com/office/drawing/2014/main" id="{46C69CB4-4A40-1D48-8295-842A1A335103}"/>
                </a:ext>
              </a:extLst>
            </p:cNvPr>
            <p:cNvSpPr txBox="1"/>
            <p:nvPr/>
          </p:nvSpPr>
          <p:spPr>
            <a:xfrm>
              <a:off x="5382425" y="5825528"/>
              <a:ext cx="958996" cy="365997"/>
            </a:xfrm>
            <a:prstGeom prst="rect">
              <a:avLst/>
            </a:prstGeom>
            <a:noFill/>
          </p:spPr>
          <p:txBody>
            <a:bodyPr wrap="square" rtlCol="0">
              <a:spAutoFit/>
            </a:bodyPr>
            <a:lstStyle/>
            <a:p>
              <a:pPr algn="ctr"/>
              <a:r>
                <a:rPr lang="en-US" sz="750" dirty="0">
                  <a:solidFill>
                    <a:srgbClr val="505050"/>
                  </a:solidFill>
                  <a:latin typeface="Segoe UI" panose="020B0502040204020203" pitchFamily="34" charset="0"/>
                  <a:ea typeface="Segoe UI" panose="020B0502040204020203" pitchFamily="34" charset="0"/>
                  <a:cs typeface="Segoe UI" panose="020B0502040204020203" pitchFamily="34" charset="0"/>
                </a:rPr>
                <a:t>Relative</a:t>
              </a:r>
            </a:p>
          </p:txBody>
        </p:sp>
        <p:sp>
          <p:nvSpPr>
            <p:cNvPr id="7" name="TextBox 6">
              <a:extLst>
                <a:ext uri="{FF2B5EF4-FFF2-40B4-BE49-F238E27FC236}">
                  <a16:creationId xmlns:a16="http://schemas.microsoft.com/office/drawing/2014/main" id="{CA19E6E4-3DFD-0640-A977-895476478DB8}"/>
                </a:ext>
              </a:extLst>
            </p:cNvPr>
            <p:cNvSpPr txBox="1"/>
            <p:nvPr/>
          </p:nvSpPr>
          <p:spPr>
            <a:xfrm>
              <a:off x="6695645" y="5825528"/>
              <a:ext cx="958996" cy="365997"/>
            </a:xfrm>
            <a:prstGeom prst="rect">
              <a:avLst/>
            </a:prstGeom>
            <a:noFill/>
          </p:spPr>
          <p:txBody>
            <a:bodyPr wrap="square" rtlCol="0">
              <a:spAutoFit/>
            </a:bodyPr>
            <a:lstStyle/>
            <a:p>
              <a:pPr algn="ctr"/>
              <a:r>
                <a:rPr lang="en-US" sz="750" dirty="0">
                  <a:solidFill>
                    <a:srgbClr val="505050"/>
                  </a:solidFill>
                  <a:latin typeface="Segoe UI" panose="020B0502040204020203" pitchFamily="34" charset="0"/>
                  <a:ea typeface="Segoe UI" panose="020B0502040204020203" pitchFamily="34" charset="0"/>
                  <a:cs typeface="Segoe UI" panose="020B0502040204020203" pitchFamily="34" charset="0"/>
                </a:rPr>
                <a:t>Grid</a:t>
              </a:r>
            </a:p>
          </p:txBody>
        </p:sp>
        <p:sp>
          <p:nvSpPr>
            <p:cNvPr id="8" name="TextBox 7">
              <a:extLst>
                <a:ext uri="{FF2B5EF4-FFF2-40B4-BE49-F238E27FC236}">
                  <a16:creationId xmlns:a16="http://schemas.microsoft.com/office/drawing/2014/main" id="{F4C35B6F-D6A6-1D40-BC9D-AAF0B14BB51C}"/>
                </a:ext>
              </a:extLst>
            </p:cNvPr>
            <p:cNvSpPr txBox="1"/>
            <p:nvPr/>
          </p:nvSpPr>
          <p:spPr>
            <a:xfrm>
              <a:off x="7945436" y="5824483"/>
              <a:ext cx="1211403" cy="569328"/>
            </a:xfrm>
            <a:prstGeom prst="rect">
              <a:avLst/>
            </a:prstGeom>
            <a:noFill/>
          </p:spPr>
          <p:txBody>
            <a:bodyPr wrap="square" rtlCol="0">
              <a:spAutoFit/>
            </a:bodyPr>
            <a:lstStyle/>
            <a:p>
              <a:pPr algn="ctr"/>
              <a:r>
                <a:rPr lang="en-US" sz="750" dirty="0" err="1">
                  <a:solidFill>
                    <a:srgbClr val="505050"/>
                  </a:solidFill>
                  <a:latin typeface="Segoe UI" panose="020B0502040204020203" pitchFamily="34" charset="0"/>
                  <a:ea typeface="Segoe UI" panose="020B0502040204020203" pitchFamily="34" charset="0"/>
                  <a:cs typeface="Segoe UI" panose="020B0502040204020203" pitchFamily="34" charset="0"/>
                </a:rPr>
                <a:t>ContentView</a:t>
              </a:r>
              <a:endParaRPr lang="en-US" sz="750" dirty="0">
                <a:solidFill>
                  <a:srgbClr val="505050"/>
                </a:solidFill>
                <a:latin typeface="Segoe UI" panose="020B0502040204020203" pitchFamily="34" charset="0"/>
                <a:ea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75AF4028-6CDC-8B49-9954-5A3C8E7954DD}"/>
                </a:ext>
              </a:extLst>
            </p:cNvPr>
            <p:cNvSpPr txBox="1"/>
            <p:nvPr/>
          </p:nvSpPr>
          <p:spPr>
            <a:xfrm>
              <a:off x="9313962" y="5824485"/>
              <a:ext cx="1086524" cy="365997"/>
            </a:xfrm>
            <a:prstGeom prst="rect">
              <a:avLst/>
            </a:prstGeom>
            <a:noFill/>
          </p:spPr>
          <p:txBody>
            <a:bodyPr wrap="square" rtlCol="0">
              <a:spAutoFit/>
            </a:bodyPr>
            <a:lstStyle/>
            <a:p>
              <a:pPr algn="ctr"/>
              <a:r>
                <a:rPr lang="en-US" sz="750" dirty="0" err="1">
                  <a:solidFill>
                    <a:srgbClr val="505050"/>
                  </a:solidFill>
                  <a:latin typeface="Segoe UI" panose="020B0502040204020203" pitchFamily="34" charset="0"/>
                  <a:ea typeface="Segoe UI" panose="020B0502040204020203" pitchFamily="34" charset="0"/>
                  <a:cs typeface="Segoe UI" panose="020B0502040204020203" pitchFamily="34" charset="0"/>
                </a:rPr>
                <a:t>ScrollView</a:t>
              </a:r>
              <a:endParaRPr lang="en-US" sz="750" dirty="0">
                <a:solidFill>
                  <a:srgbClr val="505050"/>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695F36A7-D14C-E841-AA56-D19C65FF0FA6}"/>
                </a:ext>
              </a:extLst>
            </p:cNvPr>
            <p:cNvSpPr txBox="1"/>
            <p:nvPr/>
          </p:nvSpPr>
          <p:spPr>
            <a:xfrm>
              <a:off x="10645067" y="5826565"/>
              <a:ext cx="958996" cy="365997"/>
            </a:xfrm>
            <a:prstGeom prst="rect">
              <a:avLst/>
            </a:prstGeom>
            <a:noFill/>
          </p:spPr>
          <p:txBody>
            <a:bodyPr wrap="square" rtlCol="0">
              <a:spAutoFit/>
            </a:bodyPr>
            <a:lstStyle/>
            <a:p>
              <a:pPr algn="ctr"/>
              <a:r>
                <a:rPr lang="en-US" sz="750" dirty="0">
                  <a:solidFill>
                    <a:srgbClr val="505050"/>
                  </a:solidFill>
                  <a:latin typeface="Segoe UI" panose="020B0502040204020203" pitchFamily="34" charset="0"/>
                  <a:ea typeface="Segoe UI" panose="020B0502040204020203" pitchFamily="34" charset="0"/>
                  <a:cs typeface="Segoe UI" panose="020B0502040204020203" pitchFamily="34" charset="0"/>
                </a:rPr>
                <a:t>Frame</a:t>
              </a:r>
            </a:p>
          </p:txBody>
        </p:sp>
        <p:pic>
          <p:nvPicPr>
            <p:cNvPr id="11" name="Picture 10">
              <a:extLst>
                <a:ext uri="{FF2B5EF4-FFF2-40B4-BE49-F238E27FC236}">
                  <a16:creationId xmlns:a16="http://schemas.microsoft.com/office/drawing/2014/main" id="{2E491394-6F21-3D41-97CB-536FD73FCC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8440" y="3806168"/>
              <a:ext cx="8851570" cy="1934232"/>
            </a:xfrm>
            <a:prstGeom prst="rect">
              <a:avLst/>
            </a:prstGeom>
          </p:spPr>
        </p:pic>
      </p:grpSp>
      <p:grpSp>
        <p:nvGrpSpPr>
          <p:cNvPr id="12" name="Group 11">
            <a:extLst>
              <a:ext uri="{FF2B5EF4-FFF2-40B4-BE49-F238E27FC236}">
                <a16:creationId xmlns:a16="http://schemas.microsoft.com/office/drawing/2014/main" id="{B5433B14-28BC-1746-A74C-334D0E46BB48}"/>
              </a:ext>
            </a:extLst>
          </p:cNvPr>
          <p:cNvGrpSpPr/>
          <p:nvPr/>
        </p:nvGrpSpPr>
        <p:grpSpPr>
          <a:xfrm>
            <a:off x="276319" y="225905"/>
            <a:ext cx="3524067" cy="1352697"/>
            <a:chOff x="2751141" y="1159889"/>
            <a:chExt cx="6276158" cy="2409075"/>
          </a:xfrm>
        </p:grpSpPr>
        <p:pic>
          <p:nvPicPr>
            <p:cNvPr id="13" name="Picture 12">
              <a:extLst>
                <a:ext uri="{FF2B5EF4-FFF2-40B4-BE49-F238E27FC236}">
                  <a16:creationId xmlns:a16="http://schemas.microsoft.com/office/drawing/2014/main" id="{8E49E32A-737F-5F42-B2EC-81E6744A8D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141" y="1159889"/>
              <a:ext cx="6215058" cy="1711867"/>
            </a:xfrm>
            <a:prstGeom prst="rect">
              <a:avLst/>
            </a:prstGeom>
          </p:spPr>
        </p:pic>
        <p:sp>
          <p:nvSpPr>
            <p:cNvPr id="14" name="TextBox 13">
              <a:extLst>
                <a:ext uri="{FF2B5EF4-FFF2-40B4-BE49-F238E27FC236}">
                  <a16:creationId xmlns:a16="http://schemas.microsoft.com/office/drawing/2014/main" id="{52111DE0-E3BF-964A-90C8-2D75E226D0D8}"/>
                </a:ext>
              </a:extLst>
            </p:cNvPr>
            <p:cNvSpPr txBox="1"/>
            <p:nvPr/>
          </p:nvSpPr>
          <p:spPr>
            <a:xfrm>
              <a:off x="2767565" y="2994469"/>
              <a:ext cx="958996" cy="369989"/>
            </a:xfrm>
            <a:prstGeom prst="rect">
              <a:avLst/>
            </a:prstGeom>
            <a:noFill/>
          </p:spPr>
          <p:txBody>
            <a:bodyPr wrap="square" rtlCol="0">
              <a:spAutoFit/>
            </a:bodyPr>
            <a:lstStyle/>
            <a:p>
              <a:pPr algn="ctr"/>
              <a:r>
                <a:rPr lang="en-US" sz="750" dirty="0">
                  <a:solidFill>
                    <a:srgbClr val="505050"/>
                  </a:solidFill>
                  <a:latin typeface="Segoe UI" panose="020B0502040204020203" pitchFamily="34" charset="0"/>
                  <a:ea typeface="Segoe UI" panose="020B0502040204020203" pitchFamily="34" charset="0"/>
                  <a:cs typeface="Segoe UI" panose="020B0502040204020203" pitchFamily="34" charset="0"/>
                </a:rPr>
                <a:t>Content</a:t>
              </a:r>
            </a:p>
          </p:txBody>
        </p:sp>
        <p:sp>
          <p:nvSpPr>
            <p:cNvPr id="15" name="TextBox 14">
              <a:extLst>
                <a:ext uri="{FF2B5EF4-FFF2-40B4-BE49-F238E27FC236}">
                  <a16:creationId xmlns:a16="http://schemas.microsoft.com/office/drawing/2014/main" id="{91B30AD1-511B-0C47-B3F5-415C8A5E5732}"/>
                </a:ext>
              </a:extLst>
            </p:cNvPr>
            <p:cNvSpPr txBox="1"/>
            <p:nvPr/>
          </p:nvSpPr>
          <p:spPr>
            <a:xfrm>
              <a:off x="3997065" y="2993426"/>
              <a:ext cx="1270079" cy="575538"/>
            </a:xfrm>
            <a:prstGeom prst="rect">
              <a:avLst/>
            </a:prstGeom>
            <a:noFill/>
          </p:spPr>
          <p:txBody>
            <a:bodyPr wrap="square" rtlCol="0">
              <a:spAutoFit/>
            </a:bodyPr>
            <a:lstStyle/>
            <a:p>
              <a:pPr algn="ctr"/>
              <a:r>
                <a:rPr lang="en-US" sz="750" dirty="0">
                  <a:solidFill>
                    <a:srgbClr val="505050"/>
                  </a:solidFill>
                  <a:latin typeface="Segoe UI" panose="020B0502040204020203" pitchFamily="34" charset="0"/>
                  <a:ea typeface="Segoe UI" panose="020B0502040204020203" pitchFamily="34" charset="0"/>
                  <a:cs typeface="Segoe UI" panose="020B0502040204020203" pitchFamily="34" charset="0"/>
                </a:rPr>
                <a:t>MasterDetail</a:t>
              </a:r>
            </a:p>
          </p:txBody>
        </p:sp>
        <p:sp>
          <p:nvSpPr>
            <p:cNvPr id="16" name="TextBox 15">
              <a:extLst>
                <a:ext uri="{FF2B5EF4-FFF2-40B4-BE49-F238E27FC236}">
                  <a16:creationId xmlns:a16="http://schemas.microsoft.com/office/drawing/2014/main" id="{7678D29D-1C1B-224F-82F9-1DBA79DDFEC1}"/>
                </a:ext>
              </a:extLst>
            </p:cNvPr>
            <p:cNvSpPr txBox="1"/>
            <p:nvPr/>
          </p:nvSpPr>
          <p:spPr>
            <a:xfrm>
              <a:off x="5382424" y="2993426"/>
              <a:ext cx="1022428" cy="575538"/>
            </a:xfrm>
            <a:prstGeom prst="rect">
              <a:avLst/>
            </a:prstGeom>
            <a:noFill/>
          </p:spPr>
          <p:txBody>
            <a:bodyPr wrap="square" rtlCol="0">
              <a:spAutoFit/>
            </a:bodyPr>
            <a:lstStyle/>
            <a:p>
              <a:pPr algn="ctr"/>
              <a:r>
                <a:rPr lang="en-US" sz="750" dirty="0">
                  <a:solidFill>
                    <a:srgbClr val="505050"/>
                  </a:solidFill>
                  <a:latin typeface="Segoe UI" panose="020B0502040204020203" pitchFamily="34" charset="0"/>
                  <a:ea typeface="Segoe UI" panose="020B0502040204020203" pitchFamily="34" charset="0"/>
                  <a:cs typeface="Segoe UI" panose="020B0502040204020203" pitchFamily="34" charset="0"/>
                </a:rPr>
                <a:t>Navigation</a:t>
              </a:r>
            </a:p>
          </p:txBody>
        </p:sp>
        <p:sp>
          <p:nvSpPr>
            <p:cNvPr id="17" name="TextBox 16">
              <a:extLst>
                <a:ext uri="{FF2B5EF4-FFF2-40B4-BE49-F238E27FC236}">
                  <a16:creationId xmlns:a16="http://schemas.microsoft.com/office/drawing/2014/main" id="{21739579-3C56-6F4E-A295-05B6A93007D3}"/>
                </a:ext>
              </a:extLst>
            </p:cNvPr>
            <p:cNvSpPr txBox="1"/>
            <p:nvPr/>
          </p:nvSpPr>
          <p:spPr>
            <a:xfrm>
              <a:off x="6695647" y="2993426"/>
              <a:ext cx="958996" cy="369989"/>
            </a:xfrm>
            <a:prstGeom prst="rect">
              <a:avLst/>
            </a:prstGeom>
            <a:noFill/>
          </p:spPr>
          <p:txBody>
            <a:bodyPr wrap="square" rtlCol="0">
              <a:spAutoFit/>
            </a:bodyPr>
            <a:lstStyle/>
            <a:p>
              <a:pPr algn="ctr"/>
              <a:r>
                <a:rPr lang="en-US" sz="750" dirty="0">
                  <a:solidFill>
                    <a:srgbClr val="505050"/>
                  </a:solidFill>
                  <a:latin typeface="Segoe UI" panose="020B0502040204020203" pitchFamily="34" charset="0"/>
                  <a:ea typeface="Segoe UI" panose="020B0502040204020203" pitchFamily="34" charset="0"/>
                  <a:cs typeface="Segoe UI" panose="020B0502040204020203" pitchFamily="34" charset="0"/>
                </a:rPr>
                <a:t>Tabbed</a:t>
              </a:r>
            </a:p>
          </p:txBody>
        </p:sp>
        <p:sp>
          <p:nvSpPr>
            <p:cNvPr id="18" name="TextBox 17">
              <a:extLst>
                <a:ext uri="{FF2B5EF4-FFF2-40B4-BE49-F238E27FC236}">
                  <a16:creationId xmlns:a16="http://schemas.microsoft.com/office/drawing/2014/main" id="{AA7CC108-114A-4D48-B71D-8948CBEBF1A7}"/>
                </a:ext>
              </a:extLst>
            </p:cNvPr>
            <p:cNvSpPr txBox="1"/>
            <p:nvPr/>
          </p:nvSpPr>
          <p:spPr>
            <a:xfrm>
              <a:off x="7945436" y="2992384"/>
              <a:ext cx="1081863" cy="369989"/>
            </a:xfrm>
            <a:prstGeom prst="rect">
              <a:avLst/>
            </a:prstGeom>
            <a:noFill/>
          </p:spPr>
          <p:txBody>
            <a:bodyPr wrap="square" rtlCol="0">
              <a:spAutoFit/>
            </a:bodyPr>
            <a:lstStyle/>
            <a:p>
              <a:pPr algn="ctr"/>
              <a:r>
                <a:rPr lang="en-US" sz="750" dirty="0" err="1">
                  <a:solidFill>
                    <a:srgbClr val="505050"/>
                  </a:solidFill>
                  <a:latin typeface="Segoe UI" panose="020B0502040204020203" pitchFamily="34" charset="0"/>
                  <a:ea typeface="Segoe UI" panose="020B0502040204020203" pitchFamily="34" charset="0"/>
                  <a:cs typeface="Segoe UI" panose="020B0502040204020203" pitchFamily="34" charset="0"/>
                </a:rPr>
                <a:t>Carousel</a:t>
              </a:r>
              <a:endParaRPr lang="en-US" sz="750" dirty="0">
                <a:solidFill>
                  <a:srgbClr val="505050"/>
                </a:solidFill>
                <a:latin typeface="Segoe UI" panose="020B0502040204020203" pitchFamily="34" charset="0"/>
                <a:ea typeface="Segoe UI" panose="020B0502040204020203" pitchFamily="34" charset="0"/>
                <a:cs typeface="Segoe UI" panose="020B0502040204020203" pitchFamily="34" charset="0"/>
              </a:endParaRPr>
            </a:p>
          </p:txBody>
        </p:sp>
      </p:grpSp>
      <p:grpSp>
        <p:nvGrpSpPr>
          <p:cNvPr id="43" name="Group 42">
            <a:extLst>
              <a:ext uri="{FF2B5EF4-FFF2-40B4-BE49-F238E27FC236}">
                <a16:creationId xmlns:a16="http://schemas.microsoft.com/office/drawing/2014/main" id="{1C1C8D6C-FC2C-CB48-B561-9D19B337CD1D}"/>
              </a:ext>
            </a:extLst>
          </p:cNvPr>
          <p:cNvGrpSpPr/>
          <p:nvPr/>
        </p:nvGrpSpPr>
        <p:grpSpPr>
          <a:xfrm>
            <a:off x="276319" y="3042926"/>
            <a:ext cx="8031155" cy="288348"/>
            <a:chOff x="490225" y="1698171"/>
            <a:chExt cx="10708206" cy="384464"/>
          </a:xfrm>
        </p:grpSpPr>
        <p:sp>
          <p:nvSpPr>
            <p:cNvPr id="44" name="Rounded Rectangle 43">
              <a:extLst>
                <a:ext uri="{FF2B5EF4-FFF2-40B4-BE49-F238E27FC236}">
                  <a16:creationId xmlns:a16="http://schemas.microsoft.com/office/drawing/2014/main" id="{63C0D742-F962-0B40-AEF4-692A7B93A38A}"/>
                </a:ext>
              </a:extLst>
            </p:cNvPr>
            <p:cNvSpPr/>
            <p:nvPr/>
          </p:nvSpPr>
          <p:spPr>
            <a:xfrm>
              <a:off x="490225" y="1698171"/>
              <a:ext cx="1569871" cy="384464"/>
            </a:xfrm>
            <a:prstGeom prst="roundRect">
              <a:avLst>
                <a:gd name="adj" fmla="val 0"/>
              </a:avLst>
            </a:prstGeom>
            <a:solidFill>
              <a:schemeClr val="accent1">
                <a:lumMod val="20000"/>
                <a:lumOff val="8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solidFill>
                    <a:srgbClr val="231F20"/>
                  </a:solidFill>
                  <a:latin typeface="Segoe UI" panose="020B0502040204020203" pitchFamily="34" charset="0"/>
                  <a:ea typeface="Segoe UI" panose="020B0502040204020203" pitchFamily="34" charset="0"/>
                  <a:cs typeface="Segoe UI" panose="020B0502040204020203" pitchFamily="34" charset="0"/>
                </a:rPr>
                <a:t>ActivityIndicator</a:t>
              </a:r>
              <a:endParaRPr lang="en-US" sz="1050" dirty="0">
                <a:solidFill>
                  <a:srgbClr val="231F20"/>
                </a:solidFill>
                <a:latin typeface="Segoe UI" panose="020B0502040204020203" pitchFamily="34" charset="0"/>
                <a:ea typeface="Segoe UI" panose="020B0502040204020203" pitchFamily="34" charset="0"/>
                <a:cs typeface="Segoe UI" panose="020B0502040204020203" pitchFamily="34" charset="0"/>
              </a:endParaRPr>
            </a:p>
          </p:txBody>
        </p:sp>
        <p:sp>
          <p:nvSpPr>
            <p:cNvPr id="45" name="Rounded Rectangle 44">
              <a:extLst>
                <a:ext uri="{FF2B5EF4-FFF2-40B4-BE49-F238E27FC236}">
                  <a16:creationId xmlns:a16="http://schemas.microsoft.com/office/drawing/2014/main" id="{5210E7CF-80B0-D548-A725-BB64A70A8FB7}"/>
                </a:ext>
              </a:extLst>
            </p:cNvPr>
            <p:cNvSpPr/>
            <p:nvPr/>
          </p:nvSpPr>
          <p:spPr>
            <a:xfrm>
              <a:off x="2774809" y="1698171"/>
              <a:ext cx="1569871" cy="384464"/>
            </a:xfrm>
            <a:prstGeom prst="roundRect">
              <a:avLst>
                <a:gd name="adj" fmla="val 0"/>
              </a:avLst>
            </a:prstGeom>
            <a:solidFill>
              <a:schemeClr val="accent1">
                <a:lumMod val="20000"/>
                <a:lumOff val="8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solidFill>
                    <a:srgbClr val="231F20"/>
                  </a:solidFill>
                  <a:latin typeface="Segoe UI" panose="020B0502040204020203" pitchFamily="34" charset="0"/>
                  <a:ea typeface="Segoe UI" panose="020B0502040204020203" pitchFamily="34" charset="0"/>
                  <a:cs typeface="Segoe UI" panose="020B0502040204020203" pitchFamily="34" charset="0"/>
                </a:rPr>
                <a:t>BoxView</a:t>
              </a:r>
              <a:endParaRPr lang="en-US" sz="1050" dirty="0">
                <a:solidFill>
                  <a:srgbClr val="231F20"/>
                </a:solidFill>
                <a:latin typeface="Segoe UI" panose="020B0502040204020203" pitchFamily="34" charset="0"/>
                <a:ea typeface="Segoe UI" panose="020B0502040204020203" pitchFamily="34" charset="0"/>
                <a:cs typeface="Segoe UI" panose="020B0502040204020203" pitchFamily="34" charset="0"/>
              </a:endParaRPr>
            </a:p>
          </p:txBody>
        </p:sp>
        <p:sp>
          <p:nvSpPr>
            <p:cNvPr id="46" name="Rounded Rectangle 45">
              <a:extLst>
                <a:ext uri="{FF2B5EF4-FFF2-40B4-BE49-F238E27FC236}">
                  <a16:creationId xmlns:a16="http://schemas.microsoft.com/office/drawing/2014/main" id="{9430900F-A418-D04F-9AD1-54779E04D219}"/>
                </a:ext>
              </a:extLst>
            </p:cNvPr>
            <p:cNvSpPr/>
            <p:nvPr/>
          </p:nvSpPr>
          <p:spPr>
            <a:xfrm>
              <a:off x="5059393" y="1698171"/>
              <a:ext cx="1569871" cy="384464"/>
            </a:xfrm>
            <a:prstGeom prst="roundRect">
              <a:avLst>
                <a:gd name="adj" fmla="val 0"/>
              </a:avLst>
            </a:prstGeom>
            <a:solidFill>
              <a:schemeClr val="accent1">
                <a:lumMod val="20000"/>
                <a:lumOff val="8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rgbClr val="231F20"/>
                  </a:solidFill>
                  <a:latin typeface="Segoe UI" panose="020B0502040204020203" pitchFamily="34" charset="0"/>
                  <a:ea typeface="Segoe UI" panose="020B0502040204020203" pitchFamily="34" charset="0"/>
                  <a:cs typeface="Segoe UI" panose="020B0502040204020203" pitchFamily="34" charset="0"/>
                </a:rPr>
                <a:t>Button</a:t>
              </a:r>
            </a:p>
          </p:txBody>
        </p:sp>
        <p:sp>
          <p:nvSpPr>
            <p:cNvPr id="47" name="Rounded Rectangle 46">
              <a:extLst>
                <a:ext uri="{FF2B5EF4-FFF2-40B4-BE49-F238E27FC236}">
                  <a16:creationId xmlns:a16="http://schemas.microsoft.com/office/drawing/2014/main" id="{D4C5F35D-8FB6-1842-8E59-20DCFBC9B0DC}"/>
                </a:ext>
              </a:extLst>
            </p:cNvPr>
            <p:cNvSpPr/>
            <p:nvPr/>
          </p:nvSpPr>
          <p:spPr>
            <a:xfrm>
              <a:off x="7343977" y="1698171"/>
              <a:ext cx="1569871" cy="384464"/>
            </a:xfrm>
            <a:prstGeom prst="roundRect">
              <a:avLst>
                <a:gd name="adj" fmla="val 0"/>
              </a:avLst>
            </a:prstGeom>
            <a:solidFill>
              <a:schemeClr val="accent1">
                <a:lumMod val="20000"/>
                <a:lumOff val="8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solidFill>
                    <a:srgbClr val="231F20"/>
                  </a:solidFill>
                  <a:latin typeface="Segoe UI" panose="020B0502040204020203" pitchFamily="34" charset="0"/>
                  <a:ea typeface="Segoe UI" panose="020B0502040204020203" pitchFamily="34" charset="0"/>
                  <a:cs typeface="Segoe UI" panose="020B0502040204020203" pitchFamily="34" charset="0"/>
                </a:rPr>
                <a:t>DatePicker</a:t>
              </a:r>
              <a:endParaRPr lang="en-US" sz="1050" dirty="0">
                <a:solidFill>
                  <a:srgbClr val="231F20"/>
                </a:solidFill>
                <a:latin typeface="Segoe UI" panose="020B0502040204020203" pitchFamily="34" charset="0"/>
                <a:ea typeface="Segoe UI" panose="020B0502040204020203" pitchFamily="34" charset="0"/>
                <a:cs typeface="Segoe UI" panose="020B0502040204020203" pitchFamily="34" charset="0"/>
              </a:endParaRPr>
            </a:p>
          </p:txBody>
        </p:sp>
        <p:sp>
          <p:nvSpPr>
            <p:cNvPr id="48" name="Rounded Rectangle 47">
              <a:extLst>
                <a:ext uri="{FF2B5EF4-FFF2-40B4-BE49-F238E27FC236}">
                  <a16:creationId xmlns:a16="http://schemas.microsoft.com/office/drawing/2014/main" id="{C6E0D826-EF30-5F40-9399-210652AFD2C6}"/>
                </a:ext>
              </a:extLst>
            </p:cNvPr>
            <p:cNvSpPr/>
            <p:nvPr/>
          </p:nvSpPr>
          <p:spPr>
            <a:xfrm>
              <a:off x="9628560" y="1698171"/>
              <a:ext cx="1569871" cy="384464"/>
            </a:xfrm>
            <a:prstGeom prst="roundRect">
              <a:avLst>
                <a:gd name="adj" fmla="val 0"/>
              </a:avLst>
            </a:prstGeom>
            <a:solidFill>
              <a:schemeClr val="accent1">
                <a:lumMod val="20000"/>
                <a:lumOff val="8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rgbClr val="231F20"/>
                  </a:solidFill>
                  <a:latin typeface="Segoe UI" panose="020B0502040204020203" pitchFamily="34" charset="0"/>
                  <a:ea typeface="Segoe UI" panose="020B0502040204020203" pitchFamily="34" charset="0"/>
                  <a:cs typeface="Segoe UI" panose="020B0502040204020203" pitchFamily="34" charset="0"/>
                </a:rPr>
                <a:t>Editor</a:t>
              </a:r>
            </a:p>
          </p:txBody>
        </p:sp>
      </p:grpSp>
      <p:grpSp>
        <p:nvGrpSpPr>
          <p:cNvPr id="49" name="Group 48">
            <a:extLst>
              <a:ext uri="{FF2B5EF4-FFF2-40B4-BE49-F238E27FC236}">
                <a16:creationId xmlns:a16="http://schemas.microsoft.com/office/drawing/2014/main" id="{A6524912-C8E9-6C4E-AD65-940CA8E8F556}"/>
              </a:ext>
            </a:extLst>
          </p:cNvPr>
          <p:cNvGrpSpPr/>
          <p:nvPr/>
        </p:nvGrpSpPr>
        <p:grpSpPr>
          <a:xfrm>
            <a:off x="276319" y="3423379"/>
            <a:ext cx="8031155" cy="288348"/>
            <a:chOff x="490225" y="2625548"/>
            <a:chExt cx="10708206" cy="384464"/>
          </a:xfrm>
        </p:grpSpPr>
        <p:sp>
          <p:nvSpPr>
            <p:cNvPr id="50" name="Rounded Rectangle 49">
              <a:extLst>
                <a:ext uri="{FF2B5EF4-FFF2-40B4-BE49-F238E27FC236}">
                  <a16:creationId xmlns:a16="http://schemas.microsoft.com/office/drawing/2014/main" id="{C35FB3BB-5B63-024B-9C09-EF9FDF43F5FC}"/>
                </a:ext>
              </a:extLst>
            </p:cNvPr>
            <p:cNvSpPr/>
            <p:nvPr/>
          </p:nvSpPr>
          <p:spPr>
            <a:xfrm>
              <a:off x="490225" y="2625548"/>
              <a:ext cx="1569871" cy="384464"/>
            </a:xfrm>
            <a:prstGeom prst="roundRect">
              <a:avLst>
                <a:gd name="adj" fmla="val 0"/>
              </a:avLst>
            </a:prstGeom>
            <a:solidFill>
              <a:schemeClr val="accent1">
                <a:lumMod val="20000"/>
                <a:lumOff val="8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rgbClr val="231F20"/>
                  </a:solidFill>
                  <a:latin typeface="Segoe UI" panose="020B0502040204020203" pitchFamily="34" charset="0"/>
                  <a:ea typeface="Segoe UI" panose="020B0502040204020203" pitchFamily="34" charset="0"/>
                  <a:cs typeface="Segoe UI" panose="020B0502040204020203" pitchFamily="34" charset="0"/>
                </a:rPr>
                <a:t>Entry</a:t>
              </a:r>
            </a:p>
          </p:txBody>
        </p:sp>
        <p:sp>
          <p:nvSpPr>
            <p:cNvPr id="51" name="Rounded Rectangle 50">
              <a:extLst>
                <a:ext uri="{FF2B5EF4-FFF2-40B4-BE49-F238E27FC236}">
                  <a16:creationId xmlns:a16="http://schemas.microsoft.com/office/drawing/2014/main" id="{654A52BB-4B76-AA40-AE66-DA50717B658A}"/>
                </a:ext>
              </a:extLst>
            </p:cNvPr>
            <p:cNvSpPr/>
            <p:nvPr/>
          </p:nvSpPr>
          <p:spPr>
            <a:xfrm>
              <a:off x="2774809" y="2625548"/>
              <a:ext cx="1569871" cy="384464"/>
            </a:xfrm>
            <a:prstGeom prst="roundRect">
              <a:avLst>
                <a:gd name="adj" fmla="val 0"/>
              </a:avLst>
            </a:prstGeom>
            <a:solidFill>
              <a:schemeClr val="accent1">
                <a:lumMod val="20000"/>
                <a:lumOff val="8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rgbClr val="231F20"/>
                  </a:solidFill>
                  <a:latin typeface="Segoe UI" panose="020B0502040204020203" pitchFamily="34" charset="0"/>
                  <a:ea typeface="Segoe UI" panose="020B0502040204020203" pitchFamily="34" charset="0"/>
                  <a:cs typeface="Segoe UI" panose="020B0502040204020203" pitchFamily="34" charset="0"/>
                </a:rPr>
                <a:t>Image</a:t>
              </a:r>
            </a:p>
          </p:txBody>
        </p:sp>
        <p:sp>
          <p:nvSpPr>
            <p:cNvPr id="52" name="Rounded Rectangle 51">
              <a:extLst>
                <a:ext uri="{FF2B5EF4-FFF2-40B4-BE49-F238E27FC236}">
                  <a16:creationId xmlns:a16="http://schemas.microsoft.com/office/drawing/2014/main" id="{5C594745-B8F2-8945-B876-2549ED3CDEFF}"/>
                </a:ext>
              </a:extLst>
            </p:cNvPr>
            <p:cNvSpPr/>
            <p:nvPr/>
          </p:nvSpPr>
          <p:spPr>
            <a:xfrm>
              <a:off x="5059393" y="2625548"/>
              <a:ext cx="1569871" cy="384464"/>
            </a:xfrm>
            <a:prstGeom prst="roundRect">
              <a:avLst>
                <a:gd name="adj" fmla="val 0"/>
              </a:avLst>
            </a:prstGeom>
            <a:solidFill>
              <a:schemeClr val="accent1">
                <a:lumMod val="20000"/>
                <a:lumOff val="8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rgbClr val="231F20"/>
                  </a:solidFill>
                  <a:latin typeface="Segoe UI" panose="020B0502040204020203" pitchFamily="34" charset="0"/>
                  <a:ea typeface="Segoe UI" panose="020B0502040204020203" pitchFamily="34" charset="0"/>
                  <a:cs typeface="Segoe UI" panose="020B0502040204020203" pitchFamily="34" charset="0"/>
                </a:rPr>
                <a:t>Label</a:t>
              </a:r>
            </a:p>
          </p:txBody>
        </p:sp>
        <p:sp>
          <p:nvSpPr>
            <p:cNvPr id="53" name="Rounded Rectangle 52">
              <a:extLst>
                <a:ext uri="{FF2B5EF4-FFF2-40B4-BE49-F238E27FC236}">
                  <a16:creationId xmlns:a16="http://schemas.microsoft.com/office/drawing/2014/main" id="{A7F58A25-CFCC-3549-B0E2-C458133557C4}"/>
                </a:ext>
              </a:extLst>
            </p:cNvPr>
            <p:cNvSpPr/>
            <p:nvPr/>
          </p:nvSpPr>
          <p:spPr>
            <a:xfrm>
              <a:off x="7343977" y="2625548"/>
              <a:ext cx="1569871" cy="384464"/>
            </a:xfrm>
            <a:prstGeom prst="roundRect">
              <a:avLst>
                <a:gd name="adj" fmla="val 0"/>
              </a:avLst>
            </a:prstGeom>
            <a:solidFill>
              <a:schemeClr val="accent1">
                <a:lumMod val="20000"/>
                <a:lumOff val="8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solidFill>
                    <a:srgbClr val="231F20"/>
                  </a:solidFill>
                  <a:latin typeface="Segoe UI" panose="020B0502040204020203" pitchFamily="34" charset="0"/>
                  <a:ea typeface="Segoe UI" panose="020B0502040204020203" pitchFamily="34" charset="0"/>
                  <a:cs typeface="Segoe UI" panose="020B0502040204020203" pitchFamily="34" charset="0"/>
                </a:rPr>
                <a:t>ListView</a:t>
              </a:r>
              <a:endParaRPr lang="en-US" sz="1050" dirty="0">
                <a:solidFill>
                  <a:srgbClr val="231F20"/>
                </a:solidFill>
                <a:latin typeface="Segoe UI" panose="020B0502040204020203" pitchFamily="34" charset="0"/>
                <a:ea typeface="Segoe UI" panose="020B0502040204020203" pitchFamily="34" charset="0"/>
                <a:cs typeface="Segoe UI" panose="020B0502040204020203" pitchFamily="34" charset="0"/>
              </a:endParaRPr>
            </a:p>
          </p:txBody>
        </p:sp>
        <p:sp>
          <p:nvSpPr>
            <p:cNvPr id="54" name="Rounded Rectangle 53">
              <a:extLst>
                <a:ext uri="{FF2B5EF4-FFF2-40B4-BE49-F238E27FC236}">
                  <a16:creationId xmlns:a16="http://schemas.microsoft.com/office/drawing/2014/main" id="{24AFF6C8-C83D-8A4A-8131-4AEED47ECCAD}"/>
                </a:ext>
              </a:extLst>
            </p:cNvPr>
            <p:cNvSpPr/>
            <p:nvPr/>
          </p:nvSpPr>
          <p:spPr>
            <a:xfrm>
              <a:off x="9628560" y="2625548"/>
              <a:ext cx="1569871" cy="384464"/>
            </a:xfrm>
            <a:prstGeom prst="roundRect">
              <a:avLst>
                <a:gd name="adj" fmla="val 0"/>
              </a:avLst>
            </a:prstGeom>
            <a:solidFill>
              <a:schemeClr val="accent1">
                <a:lumMod val="20000"/>
                <a:lumOff val="8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rgbClr val="231F20"/>
                  </a:solidFill>
                  <a:latin typeface="Segoe UI" panose="020B0502040204020203" pitchFamily="34" charset="0"/>
                  <a:ea typeface="Segoe UI" panose="020B0502040204020203" pitchFamily="34" charset="0"/>
                  <a:cs typeface="Segoe UI" panose="020B0502040204020203" pitchFamily="34" charset="0"/>
                </a:rPr>
                <a:t>Map</a:t>
              </a:r>
            </a:p>
          </p:txBody>
        </p:sp>
      </p:grpSp>
      <p:grpSp>
        <p:nvGrpSpPr>
          <p:cNvPr id="55" name="Group 54">
            <a:extLst>
              <a:ext uri="{FF2B5EF4-FFF2-40B4-BE49-F238E27FC236}">
                <a16:creationId xmlns:a16="http://schemas.microsoft.com/office/drawing/2014/main" id="{473BB3AE-4DD9-6846-B68E-217F54C54562}"/>
              </a:ext>
            </a:extLst>
          </p:cNvPr>
          <p:cNvGrpSpPr/>
          <p:nvPr/>
        </p:nvGrpSpPr>
        <p:grpSpPr>
          <a:xfrm>
            <a:off x="276319" y="3803831"/>
            <a:ext cx="8031155" cy="288348"/>
            <a:chOff x="490225" y="3552927"/>
            <a:chExt cx="10708206" cy="384464"/>
          </a:xfrm>
        </p:grpSpPr>
        <p:sp>
          <p:nvSpPr>
            <p:cNvPr id="56" name="Rounded Rectangle 55">
              <a:extLst>
                <a:ext uri="{FF2B5EF4-FFF2-40B4-BE49-F238E27FC236}">
                  <a16:creationId xmlns:a16="http://schemas.microsoft.com/office/drawing/2014/main" id="{D5C89E24-616D-854C-B061-8E3AB98BAC47}"/>
                </a:ext>
              </a:extLst>
            </p:cNvPr>
            <p:cNvSpPr/>
            <p:nvPr/>
          </p:nvSpPr>
          <p:spPr>
            <a:xfrm>
              <a:off x="490225" y="3552927"/>
              <a:ext cx="1569871" cy="384464"/>
            </a:xfrm>
            <a:prstGeom prst="roundRect">
              <a:avLst>
                <a:gd name="adj" fmla="val 0"/>
              </a:avLst>
            </a:prstGeom>
            <a:solidFill>
              <a:schemeClr val="accent1">
                <a:lumMod val="20000"/>
                <a:lumOff val="8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solidFill>
                    <a:srgbClr val="231F20"/>
                  </a:solidFill>
                  <a:latin typeface="Segoe UI" panose="020B0502040204020203" pitchFamily="34" charset="0"/>
                  <a:ea typeface="Segoe UI" panose="020B0502040204020203" pitchFamily="34" charset="0"/>
                  <a:cs typeface="Segoe UI" panose="020B0502040204020203" pitchFamily="34" charset="0"/>
                </a:rPr>
                <a:t>OpenGLView</a:t>
              </a:r>
              <a:endParaRPr lang="en-US" sz="1050" dirty="0">
                <a:solidFill>
                  <a:srgbClr val="231F20"/>
                </a:solidFill>
                <a:latin typeface="Segoe UI" panose="020B0502040204020203" pitchFamily="34" charset="0"/>
                <a:ea typeface="Segoe UI" panose="020B0502040204020203" pitchFamily="34" charset="0"/>
                <a:cs typeface="Segoe UI" panose="020B0502040204020203" pitchFamily="34" charset="0"/>
              </a:endParaRPr>
            </a:p>
          </p:txBody>
        </p:sp>
        <p:sp>
          <p:nvSpPr>
            <p:cNvPr id="57" name="Rounded Rectangle 56">
              <a:extLst>
                <a:ext uri="{FF2B5EF4-FFF2-40B4-BE49-F238E27FC236}">
                  <a16:creationId xmlns:a16="http://schemas.microsoft.com/office/drawing/2014/main" id="{733EBC5D-3282-3940-AB88-412D8A17D93A}"/>
                </a:ext>
              </a:extLst>
            </p:cNvPr>
            <p:cNvSpPr/>
            <p:nvPr/>
          </p:nvSpPr>
          <p:spPr>
            <a:xfrm>
              <a:off x="2774809" y="3552927"/>
              <a:ext cx="1569871" cy="384464"/>
            </a:xfrm>
            <a:prstGeom prst="roundRect">
              <a:avLst>
                <a:gd name="adj" fmla="val 0"/>
              </a:avLst>
            </a:prstGeom>
            <a:solidFill>
              <a:schemeClr val="accent1">
                <a:lumMod val="20000"/>
                <a:lumOff val="8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rgbClr val="231F20"/>
                  </a:solidFill>
                  <a:latin typeface="Segoe UI" panose="020B0502040204020203" pitchFamily="34" charset="0"/>
                  <a:ea typeface="Segoe UI" panose="020B0502040204020203" pitchFamily="34" charset="0"/>
                  <a:cs typeface="Segoe UI" panose="020B0502040204020203" pitchFamily="34" charset="0"/>
                </a:rPr>
                <a:t>Picker</a:t>
              </a:r>
            </a:p>
          </p:txBody>
        </p:sp>
        <p:sp>
          <p:nvSpPr>
            <p:cNvPr id="58" name="Rounded Rectangle 57">
              <a:extLst>
                <a:ext uri="{FF2B5EF4-FFF2-40B4-BE49-F238E27FC236}">
                  <a16:creationId xmlns:a16="http://schemas.microsoft.com/office/drawing/2014/main" id="{58C3E97A-58C2-EA4D-B4C0-769A94C1B40D}"/>
                </a:ext>
              </a:extLst>
            </p:cNvPr>
            <p:cNvSpPr/>
            <p:nvPr/>
          </p:nvSpPr>
          <p:spPr>
            <a:xfrm>
              <a:off x="5059393" y="3552927"/>
              <a:ext cx="1569871" cy="384464"/>
            </a:xfrm>
            <a:prstGeom prst="roundRect">
              <a:avLst>
                <a:gd name="adj" fmla="val 0"/>
              </a:avLst>
            </a:prstGeom>
            <a:solidFill>
              <a:schemeClr val="accent1">
                <a:lumMod val="20000"/>
                <a:lumOff val="8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solidFill>
                    <a:srgbClr val="231F20"/>
                  </a:solidFill>
                  <a:latin typeface="Segoe UI" panose="020B0502040204020203" pitchFamily="34" charset="0"/>
                  <a:ea typeface="Segoe UI" panose="020B0502040204020203" pitchFamily="34" charset="0"/>
                  <a:cs typeface="Segoe UI" panose="020B0502040204020203" pitchFamily="34" charset="0"/>
                </a:rPr>
                <a:t>ProgressBar</a:t>
              </a:r>
              <a:endParaRPr lang="en-US" sz="1050" dirty="0">
                <a:solidFill>
                  <a:srgbClr val="231F20"/>
                </a:solidFill>
                <a:latin typeface="Segoe UI" panose="020B0502040204020203" pitchFamily="34" charset="0"/>
                <a:ea typeface="Segoe UI" panose="020B0502040204020203" pitchFamily="34" charset="0"/>
                <a:cs typeface="Segoe UI" panose="020B0502040204020203" pitchFamily="34" charset="0"/>
              </a:endParaRPr>
            </a:p>
          </p:txBody>
        </p:sp>
        <p:sp>
          <p:nvSpPr>
            <p:cNvPr id="59" name="Rounded Rectangle 58">
              <a:extLst>
                <a:ext uri="{FF2B5EF4-FFF2-40B4-BE49-F238E27FC236}">
                  <a16:creationId xmlns:a16="http://schemas.microsoft.com/office/drawing/2014/main" id="{DAFECB6C-5A8F-4241-A35B-FFB25069DE8A}"/>
                </a:ext>
              </a:extLst>
            </p:cNvPr>
            <p:cNvSpPr/>
            <p:nvPr/>
          </p:nvSpPr>
          <p:spPr>
            <a:xfrm>
              <a:off x="7343977" y="3552927"/>
              <a:ext cx="1569871" cy="384464"/>
            </a:xfrm>
            <a:prstGeom prst="roundRect">
              <a:avLst>
                <a:gd name="adj" fmla="val 0"/>
              </a:avLst>
            </a:prstGeom>
            <a:solidFill>
              <a:schemeClr val="accent1">
                <a:lumMod val="20000"/>
                <a:lumOff val="8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solidFill>
                    <a:srgbClr val="231F20"/>
                  </a:solidFill>
                  <a:latin typeface="Segoe UI" panose="020B0502040204020203" pitchFamily="34" charset="0"/>
                  <a:ea typeface="Segoe UI" panose="020B0502040204020203" pitchFamily="34" charset="0"/>
                  <a:cs typeface="Segoe UI" panose="020B0502040204020203" pitchFamily="34" charset="0"/>
                </a:rPr>
                <a:t>SearchBar</a:t>
              </a:r>
              <a:endParaRPr lang="en-US" sz="1050" dirty="0">
                <a:solidFill>
                  <a:srgbClr val="231F20"/>
                </a:solidFill>
                <a:latin typeface="Segoe UI" panose="020B0502040204020203" pitchFamily="34" charset="0"/>
                <a:ea typeface="Segoe UI" panose="020B0502040204020203" pitchFamily="34" charset="0"/>
                <a:cs typeface="Segoe UI" panose="020B0502040204020203" pitchFamily="34" charset="0"/>
              </a:endParaRPr>
            </a:p>
          </p:txBody>
        </p:sp>
        <p:sp>
          <p:nvSpPr>
            <p:cNvPr id="60" name="Rounded Rectangle 59">
              <a:extLst>
                <a:ext uri="{FF2B5EF4-FFF2-40B4-BE49-F238E27FC236}">
                  <a16:creationId xmlns:a16="http://schemas.microsoft.com/office/drawing/2014/main" id="{369F0445-7B90-D644-8B23-5957A7450819}"/>
                </a:ext>
              </a:extLst>
            </p:cNvPr>
            <p:cNvSpPr/>
            <p:nvPr/>
          </p:nvSpPr>
          <p:spPr>
            <a:xfrm>
              <a:off x="9628560" y="3552927"/>
              <a:ext cx="1569871" cy="384464"/>
            </a:xfrm>
            <a:prstGeom prst="roundRect">
              <a:avLst>
                <a:gd name="adj" fmla="val 0"/>
              </a:avLst>
            </a:prstGeom>
            <a:solidFill>
              <a:schemeClr val="accent1">
                <a:lumMod val="20000"/>
                <a:lumOff val="8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rgbClr val="231F20"/>
                  </a:solidFill>
                  <a:latin typeface="Segoe UI" panose="020B0502040204020203" pitchFamily="34" charset="0"/>
                  <a:ea typeface="Segoe UI" panose="020B0502040204020203" pitchFamily="34" charset="0"/>
                  <a:cs typeface="Segoe UI" panose="020B0502040204020203" pitchFamily="34" charset="0"/>
                </a:rPr>
                <a:t>Slider</a:t>
              </a:r>
            </a:p>
          </p:txBody>
        </p:sp>
      </p:grpSp>
      <p:grpSp>
        <p:nvGrpSpPr>
          <p:cNvPr id="61" name="Group 60">
            <a:extLst>
              <a:ext uri="{FF2B5EF4-FFF2-40B4-BE49-F238E27FC236}">
                <a16:creationId xmlns:a16="http://schemas.microsoft.com/office/drawing/2014/main" id="{E284517B-BC1F-984D-8021-47E73434338B}"/>
              </a:ext>
            </a:extLst>
          </p:cNvPr>
          <p:cNvGrpSpPr/>
          <p:nvPr/>
        </p:nvGrpSpPr>
        <p:grpSpPr>
          <a:xfrm>
            <a:off x="276319" y="4184284"/>
            <a:ext cx="8031155" cy="294083"/>
            <a:chOff x="490225" y="4480303"/>
            <a:chExt cx="10708206" cy="392111"/>
          </a:xfrm>
        </p:grpSpPr>
        <p:sp>
          <p:nvSpPr>
            <p:cNvPr id="62" name="Rounded Rectangle 61">
              <a:extLst>
                <a:ext uri="{FF2B5EF4-FFF2-40B4-BE49-F238E27FC236}">
                  <a16:creationId xmlns:a16="http://schemas.microsoft.com/office/drawing/2014/main" id="{D8F98618-A4C4-7548-8E85-9DE60DB6B4B5}"/>
                </a:ext>
              </a:extLst>
            </p:cNvPr>
            <p:cNvSpPr/>
            <p:nvPr/>
          </p:nvSpPr>
          <p:spPr>
            <a:xfrm>
              <a:off x="490225" y="4480303"/>
              <a:ext cx="1569871" cy="384464"/>
            </a:xfrm>
            <a:prstGeom prst="roundRect">
              <a:avLst>
                <a:gd name="adj" fmla="val 0"/>
              </a:avLst>
            </a:prstGeom>
            <a:solidFill>
              <a:schemeClr val="accent1">
                <a:lumMod val="20000"/>
                <a:lumOff val="8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rgbClr val="231F20"/>
                  </a:solidFill>
                  <a:latin typeface="Segoe UI" panose="020B0502040204020203" pitchFamily="34" charset="0"/>
                  <a:ea typeface="Segoe UI" panose="020B0502040204020203" pitchFamily="34" charset="0"/>
                  <a:cs typeface="Segoe UI" panose="020B0502040204020203" pitchFamily="34" charset="0"/>
                </a:rPr>
                <a:t>Stepper</a:t>
              </a:r>
            </a:p>
          </p:txBody>
        </p:sp>
        <p:sp>
          <p:nvSpPr>
            <p:cNvPr id="63" name="Rounded Rectangle 62">
              <a:extLst>
                <a:ext uri="{FF2B5EF4-FFF2-40B4-BE49-F238E27FC236}">
                  <a16:creationId xmlns:a16="http://schemas.microsoft.com/office/drawing/2014/main" id="{966C0C10-C8C2-774B-A05B-1BE5E91DD4C8}"/>
                </a:ext>
              </a:extLst>
            </p:cNvPr>
            <p:cNvSpPr/>
            <p:nvPr/>
          </p:nvSpPr>
          <p:spPr>
            <a:xfrm>
              <a:off x="2774809" y="4480303"/>
              <a:ext cx="1569871" cy="384464"/>
            </a:xfrm>
            <a:prstGeom prst="roundRect">
              <a:avLst>
                <a:gd name="adj" fmla="val 0"/>
              </a:avLst>
            </a:prstGeom>
            <a:solidFill>
              <a:schemeClr val="accent1">
                <a:lumMod val="20000"/>
                <a:lumOff val="8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solidFill>
                    <a:srgbClr val="231F20"/>
                  </a:solidFill>
                  <a:latin typeface="Segoe UI" panose="020B0502040204020203" pitchFamily="34" charset="0"/>
                  <a:ea typeface="Segoe UI" panose="020B0502040204020203" pitchFamily="34" charset="0"/>
                  <a:cs typeface="Segoe UI" panose="020B0502040204020203" pitchFamily="34" charset="0"/>
                </a:rPr>
                <a:t>TableView</a:t>
              </a:r>
              <a:endParaRPr lang="en-US" sz="1050" dirty="0">
                <a:solidFill>
                  <a:srgbClr val="231F20"/>
                </a:solidFill>
                <a:latin typeface="Segoe UI" panose="020B0502040204020203" pitchFamily="34" charset="0"/>
                <a:ea typeface="Segoe UI" panose="020B0502040204020203" pitchFamily="34" charset="0"/>
                <a:cs typeface="Segoe UI" panose="020B0502040204020203" pitchFamily="34" charset="0"/>
              </a:endParaRPr>
            </a:p>
          </p:txBody>
        </p:sp>
        <p:sp>
          <p:nvSpPr>
            <p:cNvPr id="64" name="Rounded Rectangle 63">
              <a:extLst>
                <a:ext uri="{FF2B5EF4-FFF2-40B4-BE49-F238E27FC236}">
                  <a16:creationId xmlns:a16="http://schemas.microsoft.com/office/drawing/2014/main" id="{5381048B-CB1A-364D-9ABC-E81B3D8F5A29}"/>
                </a:ext>
              </a:extLst>
            </p:cNvPr>
            <p:cNvSpPr/>
            <p:nvPr/>
          </p:nvSpPr>
          <p:spPr>
            <a:xfrm>
              <a:off x="5059393" y="4480303"/>
              <a:ext cx="1569871" cy="384464"/>
            </a:xfrm>
            <a:prstGeom prst="roundRect">
              <a:avLst>
                <a:gd name="adj" fmla="val 0"/>
              </a:avLst>
            </a:prstGeom>
            <a:solidFill>
              <a:schemeClr val="accent1">
                <a:lumMod val="20000"/>
                <a:lumOff val="8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solidFill>
                    <a:srgbClr val="231F20"/>
                  </a:solidFill>
                  <a:latin typeface="Segoe UI" panose="020B0502040204020203" pitchFamily="34" charset="0"/>
                  <a:ea typeface="Segoe UI" panose="020B0502040204020203" pitchFamily="34" charset="0"/>
                  <a:cs typeface="Segoe UI" panose="020B0502040204020203" pitchFamily="34" charset="0"/>
                </a:rPr>
                <a:t>TimePicker</a:t>
              </a:r>
              <a:endParaRPr lang="en-US" sz="1050" dirty="0">
                <a:solidFill>
                  <a:srgbClr val="231F20"/>
                </a:solidFill>
                <a:latin typeface="Segoe UI" panose="020B0502040204020203" pitchFamily="34" charset="0"/>
                <a:ea typeface="Segoe UI" panose="020B0502040204020203" pitchFamily="34" charset="0"/>
                <a:cs typeface="Segoe UI" panose="020B0502040204020203" pitchFamily="34" charset="0"/>
              </a:endParaRPr>
            </a:p>
          </p:txBody>
        </p:sp>
        <p:sp>
          <p:nvSpPr>
            <p:cNvPr id="65" name="Rounded Rectangle 64">
              <a:extLst>
                <a:ext uri="{FF2B5EF4-FFF2-40B4-BE49-F238E27FC236}">
                  <a16:creationId xmlns:a16="http://schemas.microsoft.com/office/drawing/2014/main" id="{DF3D082A-80FF-5849-92E1-331598DAD323}"/>
                </a:ext>
              </a:extLst>
            </p:cNvPr>
            <p:cNvSpPr/>
            <p:nvPr/>
          </p:nvSpPr>
          <p:spPr>
            <a:xfrm>
              <a:off x="7343977" y="4487950"/>
              <a:ext cx="1569871" cy="384464"/>
            </a:xfrm>
            <a:prstGeom prst="roundRect">
              <a:avLst>
                <a:gd name="adj" fmla="val 0"/>
              </a:avLst>
            </a:prstGeom>
            <a:solidFill>
              <a:schemeClr val="accent1">
                <a:lumMod val="20000"/>
                <a:lumOff val="8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solidFill>
                    <a:srgbClr val="231F20"/>
                  </a:solidFill>
                  <a:latin typeface="Segoe UI" panose="020B0502040204020203" pitchFamily="34" charset="0"/>
                  <a:ea typeface="Segoe UI" panose="020B0502040204020203" pitchFamily="34" charset="0"/>
                  <a:cs typeface="Segoe UI" panose="020B0502040204020203" pitchFamily="34" charset="0"/>
                </a:rPr>
                <a:t>WebView</a:t>
              </a:r>
              <a:endParaRPr lang="en-US" sz="1050" dirty="0">
                <a:solidFill>
                  <a:srgbClr val="231F20"/>
                </a:solidFill>
                <a:latin typeface="Segoe UI" panose="020B0502040204020203" pitchFamily="34" charset="0"/>
                <a:ea typeface="Segoe UI" panose="020B0502040204020203" pitchFamily="34" charset="0"/>
                <a:cs typeface="Segoe UI" panose="020B0502040204020203" pitchFamily="34" charset="0"/>
              </a:endParaRPr>
            </a:p>
          </p:txBody>
        </p:sp>
        <p:sp>
          <p:nvSpPr>
            <p:cNvPr id="66" name="Rounded Rectangle 65">
              <a:extLst>
                <a:ext uri="{FF2B5EF4-FFF2-40B4-BE49-F238E27FC236}">
                  <a16:creationId xmlns:a16="http://schemas.microsoft.com/office/drawing/2014/main" id="{0463A84A-BABA-4E44-A89B-C641C554EB13}"/>
                </a:ext>
              </a:extLst>
            </p:cNvPr>
            <p:cNvSpPr/>
            <p:nvPr/>
          </p:nvSpPr>
          <p:spPr>
            <a:xfrm>
              <a:off x="9628560" y="4487950"/>
              <a:ext cx="1569871" cy="384464"/>
            </a:xfrm>
            <a:prstGeom prst="roundRect">
              <a:avLst>
                <a:gd name="adj" fmla="val 0"/>
              </a:avLst>
            </a:prstGeom>
            <a:solidFill>
              <a:schemeClr val="accent1">
                <a:lumMod val="20000"/>
                <a:lumOff val="8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solidFill>
                    <a:srgbClr val="231F20"/>
                  </a:solidFill>
                  <a:latin typeface="Segoe UI" panose="020B0502040204020203" pitchFamily="34" charset="0"/>
                  <a:ea typeface="Segoe UI" panose="020B0502040204020203" pitchFamily="34" charset="0"/>
                  <a:cs typeface="Segoe UI" panose="020B0502040204020203" pitchFamily="34" charset="0"/>
                </a:rPr>
                <a:t>EntryCell</a:t>
              </a:r>
              <a:endParaRPr lang="en-US" sz="1050" dirty="0">
                <a:solidFill>
                  <a:srgbClr val="231F20"/>
                </a:solidFill>
                <a:latin typeface="Segoe UI" panose="020B0502040204020203" pitchFamily="34" charset="0"/>
                <a:ea typeface="Segoe UI" panose="020B0502040204020203" pitchFamily="34" charset="0"/>
                <a:cs typeface="Segoe UI" panose="020B0502040204020203" pitchFamily="34" charset="0"/>
              </a:endParaRPr>
            </a:p>
          </p:txBody>
        </p:sp>
      </p:grpSp>
      <p:grpSp>
        <p:nvGrpSpPr>
          <p:cNvPr id="67" name="Group 66">
            <a:extLst>
              <a:ext uri="{FF2B5EF4-FFF2-40B4-BE49-F238E27FC236}">
                <a16:creationId xmlns:a16="http://schemas.microsoft.com/office/drawing/2014/main" id="{7F63D999-235D-264D-A503-D56B9D07DD9F}"/>
              </a:ext>
            </a:extLst>
          </p:cNvPr>
          <p:cNvGrpSpPr/>
          <p:nvPr/>
        </p:nvGrpSpPr>
        <p:grpSpPr>
          <a:xfrm>
            <a:off x="276319" y="4570470"/>
            <a:ext cx="6317717" cy="288348"/>
            <a:chOff x="490225" y="5407683"/>
            <a:chExt cx="8423623" cy="384464"/>
          </a:xfrm>
        </p:grpSpPr>
        <p:sp>
          <p:nvSpPr>
            <p:cNvPr id="68" name="Rounded Rectangle 67">
              <a:extLst>
                <a:ext uri="{FF2B5EF4-FFF2-40B4-BE49-F238E27FC236}">
                  <a16:creationId xmlns:a16="http://schemas.microsoft.com/office/drawing/2014/main" id="{1B9801C4-13D7-8D45-8725-C97D066C4C26}"/>
                </a:ext>
              </a:extLst>
            </p:cNvPr>
            <p:cNvSpPr/>
            <p:nvPr/>
          </p:nvSpPr>
          <p:spPr>
            <a:xfrm>
              <a:off x="490225" y="5407683"/>
              <a:ext cx="1569871" cy="384464"/>
            </a:xfrm>
            <a:prstGeom prst="roundRect">
              <a:avLst>
                <a:gd name="adj" fmla="val 0"/>
              </a:avLst>
            </a:prstGeom>
            <a:solidFill>
              <a:schemeClr val="accent1">
                <a:lumMod val="20000"/>
                <a:lumOff val="8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solidFill>
                    <a:srgbClr val="231F20"/>
                  </a:solidFill>
                  <a:latin typeface="Segoe UI" panose="020B0502040204020203" pitchFamily="34" charset="0"/>
                  <a:ea typeface="Segoe UI" panose="020B0502040204020203" pitchFamily="34" charset="0"/>
                  <a:cs typeface="Segoe UI" panose="020B0502040204020203" pitchFamily="34" charset="0"/>
                </a:rPr>
                <a:t>ImageCell</a:t>
              </a:r>
              <a:endParaRPr lang="en-US" sz="1050" dirty="0">
                <a:solidFill>
                  <a:srgbClr val="231F20"/>
                </a:solidFill>
                <a:latin typeface="Segoe UI" panose="020B0502040204020203" pitchFamily="34" charset="0"/>
                <a:ea typeface="Segoe UI" panose="020B0502040204020203" pitchFamily="34" charset="0"/>
                <a:cs typeface="Segoe UI" panose="020B0502040204020203" pitchFamily="34" charset="0"/>
              </a:endParaRPr>
            </a:p>
          </p:txBody>
        </p:sp>
        <p:sp>
          <p:nvSpPr>
            <p:cNvPr id="69" name="Rounded Rectangle 68">
              <a:extLst>
                <a:ext uri="{FF2B5EF4-FFF2-40B4-BE49-F238E27FC236}">
                  <a16:creationId xmlns:a16="http://schemas.microsoft.com/office/drawing/2014/main" id="{450A21EE-1634-F746-94A2-221C791C586F}"/>
                </a:ext>
              </a:extLst>
            </p:cNvPr>
            <p:cNvSpPr/>
            <p:nvPr/>
          </p:nvSpPr>
          <p:spPr>
            <a:xfrm>
              <a:off x="2774809" y="5407683"/>
              <a:ext cx="1569871" cy="384464"/>
            </a:xfrm>
            <a:prstGeom prst="roundRect">
              <a:avLst>
                <a:gd name="adj" fmla="val 0"/>
              </a:avLst>
            </a:prstGeom>
            <a:solidFill>
              <a:schemeClr val="accent1">
                <a:lumMod val="20000"/>
                <a:lumOff val="8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solidFill>
                    <a:srgbClr val="231F20"/>
                  </a:solidFill>
                  <a:latin typeface="Segoe UI" panose="020B0502040204020203" pitchFamily="34" charset="0"/>
                  <a:ea typeface="Segoe UI" panose="020B0502040204020203" pitchFamily="34" charset="0"/>
                  <a:cs typeface="Segoe UI" panose="020B0502040204020203" pitchFamily="34" charset="0"/>
                </a:rPr>
                <a:t>SwitchCell</a:t>
              </a:r>
              <a:endParaRPr lang="en-US" sz="1050" dirty="0">
                <a:solidFill>
                  <a:srgbClr val="231F20"/>
                </a:solidFill>
                <a:latin typeface="Segoe UI" panose="020B0502040204020203" pitchFamily="34" charset="0"/>
                <a:ea typeface="Segoe UI" panose="020B0502040204020203" pitchFamily="34" charset="0"/>
                <a:cs typeface="Segoe UI" panose="020B0502040204020203" pitchFamily="34" charset="0"/>
              </a:endParaRPr>
            </a:p>
          </p:txBody>
        </p:sp>
        <p:sp>
          <p:nvSpPr>
            <p:cNvPr id="70" name="Rounded Rectangle 69">
              <a:extLst>
                <a:ext uri="{FF2B5EF4-FFF2-40B4-BE49-F238E27FC236}">
                  <a16:creationId xmlns:a16="http://schemas.microsoft.com/office/drawing/2014/main" id="{3F6BA450-DC83-E740-8F63-30977E993B0C}"/>
                </a:ext>
              </a:extLst>
            </p:cNvPr>
            <p:cNvSpPr/>
            <p:nvPr/>
          </p:nvSpPr>
          <p:spPr>
            <a:xfrm>
              <a:off x="5059393" y="5407683"/>
              <a:ext cx="1569871" cy="384464"/>
            </a:xfrm>
            <a:prstGeom prst="roundRect">
              <a:avLst>
                <a:gd name="adj" fmla="val 0"/>
              </a:avLst>
            </a:prstGeom>
            <a:solidFill>
              <a:schemeClr val="accent1">
                <a:lumMod val="20000"/>
                <a:lumOff val="8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solidFill>
                    <a:srgbClr val="231F20"/>
                  </a:solidFill>
                  <a:latin typeface="Segoe UI" panose="020B0502040204020203" pitchFamily="34" charset="0"/>
                  <a:ea typeface="Segoe UI" panose="020B0502040204020203" pitchFamily="34" charset="0"/>
                  <a:cs typeface="Segoe UI" panose="020B0502040204020203" pitchFamily="34" charset="0"/>
                </a:rPr>
                <a:t>TextCell</a:t>
              </a:r>
              <a:endParaRPr lang="en-US" sz="1050" dirty="0">
                <a:solidFill>
                  <a:srgbClr val="231F20"/>
                </a:solidFill>
                <a:latin typeface="Segoe UI" panose="020B0502040204020203" pitchFamily="34" charset="0"/>
                <a:ea typeface="Segoe UI" panose="020B0502040204020203" pitchFamily="34" charset="0"/>
                <a:cs typeface="Segoe UI" panose="020B0502040204020203" pitchFamily="34" charset="0"/>
              </a:endParaRPr>
            </a:p>
          </p:txBody>
        </p:sp>
        <p:sp>
          <p:nvSpPr>
            <p:cNvPr id="71" name="Rounded Rectangle 70">
              <a:extLst>
                <a:ext uri="{FF2B5EF4-FFF2-40B4-BE49-F238E27FC236}">
                  <a16:creationId xmlns:a16="http://schemas.microsoft.com/office/drawing/2014/main" id="{C791FA5A-22C6-AA48-9186-385AF64F7979}"/>
                </a:ext>
              </a:extLst>
            </p:cNvPr>
            <p:cNvSpPr/>
            <p:nvPr/>
          </p:nvSpPr>
          <p:spPr>
            <a:xfrm>
              <a:off x="7343977" y="5407683"/>
              <a:ext cx="1569871" cy="384464"/>
            </a:xfrm>
            <a:prstGeom prst="roundRect">
              <a:avLst>
                <a:gd name="adj" fmla="val 0"/>
              </a:avLst>
            </a:prstGeom>
            <a:solidFill>
              <a:schemeClr val="accent1">
                <a:lumMod val="20000"/>
                <a:lumOff val="8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solidFill>
                    <a:srgbClr val="231F20"/>
                  </a:solidFill>
                  <a:latin typeface="Segoe UI" panose="020B0502040204020203" pitchFamily="34" charset="0"/>
                  <a:ea typeface="Segoe UI" panose="020B0502040204020203" pitchFamily="34" charset="0"/>
                  <a:cs typeface="Segoe UI" panose="020B0502040204020203" pitchFamily="34" charset="0"/>
                </a:rPr>
                <a:t>ViewCell</a:t>
              </a:r>
              <a:endParaRPr lang="en-US" sz="1050" dirty="0">
                <a:solidFill>
                  <a:srgbClr val="231F20"/>
                </a:solidFill>
                <a:latin typeface="Segoe UI" panose="020B0502040204020203" pitchFamily="34" charset="0"/>
                <a:ea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359226068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3971" dirty="0">
                <a:solidFill>
                  <a:schemeClr val="bg1"/>
                </a:solidFill>
              </a:rPr>
              <a:t>Xamarin.Forms</a:t>
            </a:r>
          </a:p>
        </p:txBody>
      </p:sp>
      <p:sp>
        <p:nvSpPr>
          <p:cNvPr id="5" name="Marcador de texto 4"/>
          <p:cNvSpPr>
            <a:spLocks noGrp="1"/>
          </p:cNvSpPr>
          <p:nvPr>
            <p:ph type="subTitle" idx="1"/>
          </p:nvPr>
        </p:nvSpPr>
        <p:spPr/>
        <p:txBody>
          <a:bodyPr/>
          <a:lstStyle/>
          <a:p>
            <a:r>
              <a:rPr lang="es-ES" dirty="0">
                <a:solidFill>
                  <a:schemeClr val="bg1"/>
                </a:solidFill>
              </a:rPr>
              <a:t>¿Qué debe mejorar?</a:t>
            </a:r>
          </a:p>
        </p:txBody>
      </p:sp>
    </p:spTree>
    <p:extLst>
      <p:ext uri="{BB962C8B-B14F-4D97-AF65-F5344CB8AC3E}">
        <p14:creationId xmlns:p14="http://schemas.microsoft.com/office/powerpoint/2010/main" val="2460197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F2D05F5-4922-A148-8033-4A2897105B42}"/>
              </a:ext>
            </a:extLst>
          </p:cNvPr>
          <p:cNvSpPr>
            <a:spLocks noGrp="1"/>
          </p:cNvSpPr>
          <p:nvPr>
            <p:ph type="body" sz="quarter" idx="10"/>
          </p:nvPr>
        </p:nvSpPr>
        <p:spPr>
          <a:xfrm>
            <a:off x="201930" y="891883"/>
            <a:ext cx="8740142" cy="660792"/>
          </a:xfrm>
        </p:spPr>
        <p:txBody>
          <a:bodyPr/>
          <a:lstStyle/>
          <a:p>
            <a:endParaRPr lang="en-US"/>
          </a:p>
        </p:txBody>
      </p:sp>
      <p:sp>
        <p:nvSpPr>
          <p:cNvPr id="3" name="Title 2">
            <a:extLst>
              <a:ext uri="{FF2B5EF4-FFF2-40B4-BE49-F238E27FC236}">
                <a16:creationId xmlns:a16="http://schemas.microsoft.com/office/drawing/2014/main" id="{6A7B97EB-0A56-554C-8F1C-D115995A2E4F}"/>
              </a:ext>
            </a:extLst>
          </p:cNvPr>
          <p:cNvSpPr>
            <a:spLocks noGrp="1"/>
          </p:cNvSpPr>
          <p:nvPr>
            <p:ph type="title"/>
          </p:nvPr>
        </p:nvSpPr>
        <p:spPr/>
        <p:txBody>
          <a:bodyPr/>
          <a:lstStyle/>
          <a:p>
            <a:r>
              <a:rPr lang="en-US" dirty="0"/>
              <a:t>Picture of Lego Mess – Lego </a:t>
            </a:r>
            <a:r>
              <a:rPr lang="en-US" dirty="0" err="1"/>
              <a:t>creatin</a:t>
            </a:r>
            <a:endParaRPr lang="en-US" dirty="0"/>
          </a:p>
        </p:txBody>
      </p:sp>
      <p:pic>
        <p:nvPicPr>
          <p:cNvPr id="6" name="Picture 5">
            <a:extLst>
              <a:ext uri="{FF2B5EF4-FFF2-40B4-BE49-F238E27FC236}">
                <a16:creationId xmlns:a16="http://schemas.microsoft.com/office/drawing/2014/main" id="{D5B4E4E5-45F1-CC49-8597-A1D469947D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50999"/>
            <a:ext cx="10306050" cy="10306050"/>
          </a:xfrm>
          <a:prstGeom prst="rect">
            <a:avLst/>
          </a:prstGeom>
        </p:spPr>
      </p:pic>
    </p:spTree>
    <p:extLst>
      <p:ext uri="{BB962C8B-B14F-4D97-AF65-F5344CB8AC3E}">
        <p14:creationId xmlns:p14="http://schemas.microsoft.com/office/powerpoint/2010/main" val="322850098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3971" dirty="0">
                <a:solidFill>
                  <a:schemeClr val="bg1"/>
                </a:solidFill>
              </a:rPr>
              <a:t>Xamarin.Forms Shell</a:t>
            </a:r>
          </a:p>
        </p:txBody>
      </p:sp>
      <p:sp>
        <p:nvSpPr>
          <p:cNvPr id="5" name="Marcador de texto 4"/>
          <p:cNvSpPr>
            <a:spLocks noGrp="1"/>
          </p:cNvSpPr>
          <p:nvPr>
            <p:ph type="subTitle" idx="1"/>
          </p:nvPr>
        </p:nvSpPr>
        <p:spPr/>
        <p:txBody>
          <a:bodyPr/>
          <a:lstStyle/>
          <a:p>
            <a:r>
              <a:rPr lang="es-ES" dirty="0">
                <a:solidFill>
                  <a:schemeClr val="bg1"/>
                </a:solidFill>
              </a:rPr>
              <a:t>¿Qué es?</a:t>
            </a:r>
          </a:p>
        </p:txBody>
      </p:sp>
    </p:spTree>
    <p:extLst>
      <p:ext uri="{BB962C8B-B14F-4D97-AF65-F5344CB8AC3E}">
        <p14:creationId xmlns:p14="http://schemas.microsoft.com/office/powerpoint/2010/main" val="72596654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1530</TotalTime>
  <Words>1955</Words>
  <Application>Microsoft Office PowerPoint</Application>
  <PresentationFormat>Presentación en pantalla (16:9)</PresentationFormat>
  <Paragraphs>305</Paragraphs>
  <Slides>48</Slides>
  <Notes>6</Notes>
  <HiddenSlides>0</HiddenSlides>
  <MMClips>2</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48</vt:i4>
      </vt:variant>
    </vt:vector>
  </HeadingPairs>
  <TitlesOfParts>
    <vt:vector size="58" baseType="lpstr">
      <vt:lpstr>Wingdings</vt:lpstr>
      <vt:lpstr>Symbol</vt:lpstr>
      <vt:lpstr>Consolas</vt:lpstr>
      <vt:lpstr>Segoe UI</vt:lpstr>
      <vt:lpstr>Menlo</vt:lpstr>
      <vt:lpstr>Arial</vt:lpstr>
      <vt:lpstr>Roboto</vt:lpstr>
      <vt:lpstr>Calibri</vt:lpstr>
      <vt:lpstr>Segoe UI Light</vt:lpstr>
      <vt:lpstr>Simple Light</vt:lpstr>
      <vt:lpstr>Xamarin.Forms Shell Conociendo lo próximo!</vt:lpstr>
      <vt:lpstr>Sponsors</vt:lpstr>
      <vt:lpstr>Javier Suárez Ruiz</vt:lpstr>
      <vt:lpstr>Xamarin + Xamarin.Forms</vt:lpstr>
      <vt:lpstr>¿Qué se incluye?</vt:lpstr>
      <vt:lpstr>Presentación de PowerPoint</vt:lpstr>
      <vt:lpstr>Xamarin.Forms</vt:lpstr>
      <vt:lpstr>Picture of Lego Mess – Lego creatin</vt:lpstr>
      <vt:lpstr>Xamarin.Forms Shell</vt:lpstr>
      <vt:lpstr>¿Qué es Shell?</vt:lpstr>
      <vt:lpstr>Más acerca de Shell</vt:lpstr>
      <vt:lpstr>Un poco de Shell</vt:lpstr>
      <vt:lpstr>Y en iOS</vt:lpstr>
      <vt:lpstr>Xamarin.Forms Shell</vt:lpstr>
      <vt:lpstr>La nueva jerarquía con Shell</vt:lpstr>
      <vt:lpstr>Página simple</vt:lpstr>
      <vt:lpstr>La nueva jerarquía con Shell</vt:lpstr>
      <vt:lpstr>La nueva jerarquía con Shell</vt:lpstr>
      <vt:lpstr>Dos páginas con pestañas en la parte inferior</vt:lpstr>
      <vt:lpstr>Más que un ShellContent</vt:lpstr>
      <vt:lpstr>Presentación de PowerPoint</vt:lpstr>
      <vt:lpstr>Flyout</vt:lpstr>
      <vt:lpstr>Flyout</vt:lpstr>
      <vt:lpstr>Flyout</vt:lpstr>
      <vt:lpstr>Flyout</vt:lpstr>
      <vt:lpstr>DEMO</vt:lpstr>
      <vt:lpstr>Navegación</vt:lpstr>
      <vt:lpstr>Navegación</vt:lpstr>
      <vt:lpstr>Navegación</vt:lpstr>
      <vt:lpstr>Navegación</vt:lpstr>
      <vt:lpstr>Navegación</vt:lpstr>
      <vt:lpstr>Interceptar la navegación atrás</vt:lpstr>
      <vt:lpstr>ShellNavigatingEventArgs</vt:lpstr>
      <vt:lpstr>La barra de navegación</vt:lpstr>
      <vt:lpstr>La barra de navegación</vt:lpstr>
      <vt:lpstr>DEMO</vt:lpstr>
      <vt:lpstr>Visuals</vt:lpstr>
      <vt:lpstr>Drawing Spec</vt:lpstr>
      <vt:lpstr>MaterialShell</vt:lpstr>
      <vt:lpstr>MaterialShell</vt:lpstr>
      <vt:lpstr>DEMO</vt:lpstr>
      <vt:lpstr>CollectionView</vt:lpstr>
      <vt:lpstr>CollectionView https://github.com/xamarin/Xamarin.Forms/issues/3172</vt:lpstr>
      <vt:lpstr>Presentación de PowerPoint</vt:lpstr>
      <vt:lpstr>Carousel</vt:lpstr>
      <vt:lpstr>DEMO</vt:lpstr>
      <vt:lpstr>Xamarin.Forms Shell</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Connect();</dc:title>
  <cp:lastModifiedBy>Javier Suárez Ruiz</cp:lastModifiedBy>
  <cp:revision>99</cp:revision>
  <dcterms:modified xsi:type="dcterms:W3CDTF">2018-12-01T11:54:03Z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bethma@microsoft.com</vt:lpwstr>
  </property>
  <property fmtid="{D5CDD505-2E9C-101B-9397-08002B2CF9AE}" pid="5" name="MSIP_Label_f42aa342-8706-4288-bd11-ebb85995028c_SetDate">
    <vt:lpwstr>2017-11-17T18:00:55.6543177Z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